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58" r:id="rId3"/>
    <p:sldId id="278" r:id="rId4"/>
    <p:sldId id="290" r:id="rId5"/>
    <p:sldId id="272" r:id="rId6"/>
    <p:sldId id="279" r:id="rId7"/>
    <p:sldId id="271" r:id="rId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300"/>
    <a:srgbClr val="006600"/>
    <a:srgbClr val="FF9900"/>
    <a:srgbClr val="800000"/>
    <a:srgbClr val="06BA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90" d="100"/>
          <a:sy n="90" d="100"/>
        </p:scale>
        <p:origin x="143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40AF1-9537-464E-8077-FB8968B9DCA0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921EB-3783-4F36-9720-57665CC402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3660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40AF1-9537-464E-8077-FB8968B9DCA0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921EB-3783-4F36-9720-57665CC402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386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40AF1-9537-464E-8077-FB8968B9DCA0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921EB-3783-4F36-9720-57665CC402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9480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40AF1-9537-464E-8077-FB8968B9DCA0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921EB-3783-4F36-9720-57665CC402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8292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40AF1-9537-464E-8077-FB8968B9DCA0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921EB-3783-4F36-9720-57665CC402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0609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40AF1-9537-464E-8077-FB8968B9DCA0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921EB-3783-4F36-9720-57665CC402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3848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40AF1-9537-464E-8077-FB8968B9DCA0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921EB-3783-4F36-9720-57665CC402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7127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40AF1-9537-464E-8077-FB8968B9DCA0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921EB-3783-4F36-9720-57665CC402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2875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40AF1-9537-464E-8077-FB8968B9DCA0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921EB-3783-4F36-9720-57665CC402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6020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40AF1-9537-464E-8077-FB8968B9DCA0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921EB-3783-4F36-9720-57665CC402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2616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40AF1-9537-464E-8077-FB8968B9DCA0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921EB-3783-4F36-9720-57665CC402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6956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40AF1-9537-464E-8077-FB8968B9DCA0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921EB-3783-4F36-9720-57665CC402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6753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2000" y="53999"/>
            <a:ext cx="9000000" cy="6264001"/>
          </a:xfrm>
        </p:spPr>
        <p:txBody>
          <a:bodyPr lIns="36000" tIns="36000" rIns="36000" bIns="36000" anchor="ctr" anchorCtr="0">
            <a:noAutofit/>
          </a:bodyPr>
          <a:lstStyle/>
          <a:p>
            <a:pPr defTabSz="360000">
              <a:lnSpc>
                <a:spcPct val="100000"/>
              </a:lnSpc>
            </a:pPr>
            <a:r>
              <a:rPr lang="pt-BR" sz="3200" b="1" kern="0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Plano de Atividades Docentes</a:t>
            </a:r>
            <a:br>
              <a:rPr lang="pt-BR" sz="3200" b="1" kern="0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</a:br>
            <a:r>
              <a:rPr lang="pt-BR" sz="2000" b="1" kern="0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Anotações sobre a minuta de Resolução </a:t>
            </a:r>
            <a:br>
              <a:rPr lang="pt-BR" sz="2000" b="1" kern="0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</a:br>
            <a:r>
              <a:rPr lang="pt-BR" sz="2000" b="1" kern="0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Processo n. 23081.140319/2022-23 </a:t>
            </a:r>
            <a:br>
              <a:rPr lang="pt-BR" sz="2000" b="1" kern="0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</a:br>
            <a:br>
              <a:rPr lang="pt-BR" sz="2000" b="1" kern="0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</a:br>
            <a:endParaRPr lang="pt-BR" sz="1400" b="1" kern="0" cap="small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2000" y="5005552"/>
            <a:ext cx="9000000" cy="1798448"/>
          </a:xfrm>
        </p:spPr>
        <p:txBody>
          <a:bodyPr lIns="36000" tIns="36000" rIns="36000" bIns="36000">
            <a:noAutofit/>
          </a:bodyPr>
          <a:lstStyle/>
          <a:p>
            <a:pPr defTabSz="3600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</a:pPr>
            <a:r>
              <a:rPr lang="pt-BR" sz="1800" b="1" kern="0" cap="small" dirty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Heverton Renato M. Padilha</a:t>
            </a:r>
          </a:p>
          <a:p>
            <a:pPr defTabSz="3600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</a:pPr>
            <a:r>
              <a:rPr lang="pt-BR" sz="1400" kern="0" dirty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heverton@wagner.adv.br</a:t>
            </a:r>
          </a:p>
          <a:p>
            <a:pPr defTabSz="360000">
              <a:lnSpc>
                <a:spcPct val="100000"/>
              </a:lnSpc>
              <a:spcBef>
                <a:spcPts val="0"/>
              </a:spcBef>
            </a:pPr>
            <a:r>
              <a:rPr lang="pt-BR" sz="1400" kern="0" cap="small" dirty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Novembro de 2022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0" y="540000"/>
            <a:ext cx="1935484" cy="41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966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2000" y="36000"/>
            <a:ext cx="9000000" cy="648000"/>
          </a:xfrm>
        </p:spPr>
        <p:txBody>
          <a:bodyPr lIns="36000" tIns="36000" rIns="36000" bIns="36000" anchor="ctr" anchorCtr="0">
            <a:noAutofit/>
          </a:bodyPr>
          <a:lstStyle/>
          <a:p>
            <a:pPr algn="just" defTabSz="360000">
              <a:lnSpc>
                <a:spcPct val="100000"/>
              </a:lnSpc>
            </a:pPr>
            <a:r>
              <a:rPr lang="pt-BR" sz="2400" b="1" kern="0" cap="small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1. Carga horária máxima em sala de aula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2000" y="756000"/>
            <a:ext cx="9000000" cy="6048000"/>
          </a:xfrm>
        </p:spPr>
        <p:txBody>
          <a:bodyPr lIns="36000" tIns="36000" rIns="36000" bIns="36000">
            <a:noAutofit/>
          </a:bodyPr>
          <a:lstStyle/>
          <a:p>
            <a:pPr marL="285750" indent="-285750" algn="just" defTabSz="3600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8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A resolução não prevê uma carga horária máxima para as atividades de ensino;</a:t>
            </a:r>
          </a:p>
          <a:p>
            <a:pPr marL="285750" indent="-285750" algn="just" defTabSz="3600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8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Não há, propriamente, impedimento legal para isso;</a:t>
            </a:r>
          </a:p>
          <a:p>
            <a:pPr marL="285750" indent="-285750" algn="just" defTabSz="3600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8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Mas também não há imposição legal para seja implementado (fica dentro do critério discricionário);</a:t>
            </a:r>
          </a:p>
          <a:p>
            <a:pPr marL="285750" indent="-285750" algn="just" defTabSz="3600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8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Art. 51 da Lei 9.394/94 prevê apenas um mínimo </a:t>
            </a:r>
            <a:r>
              <a:rPr lang="pt-BR" sz="1800" b="1" u="sng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de 08 horas de aula;</a:t>
            </a:r>
          </a:p>
          <a:p>
            <a:pPr marL="285750" indent="-285750" algn="just" defTabSz="3600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8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Atentar aos </a:t>
            </a:r>
            <a:r>
              <a:rPr lang="pt-BR" sz="1800" b="1" u="sng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princípios da indissociabilidade entre ensino, pesquisa e extensão</a:t>
            </a:r>
            <a:r>
              <a:rPr lang="pt-BR" sz="18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, mesmo que sua aplicabilidade seja direcionada para as Universidades e não ao servidor especificamente;</a:t>
            </a:r>
          </a:p>
          <a:p>
            <a:pPr marL="285750" indent="-285750" algn="just" defTabSz="3600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8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Mas não há como dissociá-lo de outros princípios da Administração, tais como: </a:t>
            </a:r>
            <a:r>
              <a:rPr lang="pt-BR" sz="1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</a:rPr>
              <a:t>razoabilidade, da gestão democrática e da valorização dos profissionais da educação</a:t>
            </a:r>
          </a:p>
          <a:p>
            <a:pPr marL="285750" indent="-285750" algn="just" defTabSz="3600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800" b="1" u="sng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Possibilidade de Judicialização </a:t>
            </a:r>
            <a:r>
              <a:rPr lang="pt-BR" sz="18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caso não seja adotado limite de carga horária em ensino: se ficar comprovada a impossibilidade de exercício da pesquisa e da extensão pelo excesso de carga horária no ensino, desde que devidamente comprovado, é possível levar a demanda ao judiciário, pelo </a:t>
            </a:r>
            <a:r>
              <a:rPr lang="pt-BR" sz="1800" b="1" u="sng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descumprimento da missão constitucional da Universidade</a:t>
            </a:r>
            <a:r>
              <a:rPr lang="pt-BR" sz="18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(</a:t>
            </a:r>
            <a:r>
              <a:rPr lang="pt-BR" sz="14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indissociabilidade entre ensino, pesquisa e extensão</a:t>
            </a:r>
            <a:r>
              <a:rPr lang="pt-BR" sz="14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)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000" y="6048000"/>
            <a:ext cx="721551" cy="720000"/>
          </a:xfrm>
          <a:prstGeom prst="rect">
            <a:avLst/>
          </a:prstGeom>
        </p:spPr>
      </p:pic>
      <p:cxnSp>
        <p:nvCxnSpPr>
          <p:cNvPr id="5" name="Conector reto 4"/>
          <p:cNvCxnSpPr/>
          <p:nvPr/>
        </p:nvCxnSpPr>
        <p:spPr>
          <a:xfrm>
            <a:off x="0" y="612000"/>
            <a:ext cx="8820000" cy="0"/>
          </a:xfrm>
          <a:prstGeom prst="line">
            <a:avLst/>
          </a:prstGeom>
          <a:ln w="63500" cap="flat" cmpd="sng">
            <a:solidFill>
              <a:srgbClr val="003300"/>
            </a:solidFill>
            <a:round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2343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2000" y="36000"/>
            <a:ext cx="9000000" cy="648000"/>
          </a:xfrm>
        </p:spPr>
        <p:txBody>
          <a:bodyPr lIns="36000" tIns="36000" rIns="36000" bIns="36000" anchor="ctr" anchorCtr="0">
            <a:noAutofit/>
          </a:bodyPr>
          <a:lstStyle/>
          <a:p>
            <a:pPr algn="just" defTabSz="360000">
              <a:lnSpc>
                <a:spcPct val="100000"/>
              </a:lnSpc>
            </a:pPr>
            <a:r>
              <a:rPr lang="pt-BR" sz="2400" b="1" kern="0" cap="small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2. Algumas observações específicas sobre a minuta do </a:t>
            </a:r>
            <a:r>
              <a:rPr lang="pt-BR" sz="2400" b="1" kern="0" cap="small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pad</a:t>
            </a:r>
            <a:endParaRPr lang="pt-BR" sz="2400" b="1" kern="0" cap="small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2000" y="756000"/>
            <a:ext cx="9000000" cy="6048000"/>
          </a:xfrm>
        </p:spPr>
        <p:txBody>
          <a:bodyPr lIns="36000" tIns="36000" rIns="36000" bIns="36000">
            <a:noAutofit/>
          </a:bodyPr>
          <a:lstStyle/>
          <a:p>
            <a:pPr algn="just" defTabSz="3600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</a:pPr>
            <a:r>
              <a:rPr lang="pt-BR" sz="1800" kern="0" dirty="0">
                <a:latin typeface="Book Antiqua" panose="02040602050305030304" pitchFamily="18" charset="0"/>
              </a:rPr>
              <a:t>Alguns apontamentos que demonstram deficiência na divisão de atividades em relação aos encargos </a:t>
            </a:r>
            <a:r>
              <a:rPr lang="pt-BR" sz="1800" b="1" u="sng" kern="0" dirty="0">
                <a:latin typeface="Book Antiqua" panose="02040602050305030304" pitchFamily="18" charset="0"/>
              </a:rPr>
              <a:t>de ensino, orientação, projetos e gestão</a:t>
            </a:r>
            <a:r>
              <a:rPr lang="pt-BR" sz="1800" kern="0" dirty="0">
                <a:latin typeface="Book Antiqua" panose="02040602050305030304" pitchFamily="18" charset="0"/>
              </a:rPr>
              <a:t>:</a:t>
            </a:r>
          </a:p>
          <a:p>
            <a:pPr marL="400050" lvl="0" indent="-400050" algn="just">
              <a:lnSpc>
                <a:spcPct val="107000"/>
              </a:lnSpc>
              <a:buFont typeface="+mj-lt"/>
              <a:buAutoNum type="romanUcPeriod"/>
            </a:pPr>
            <a:r>
              <a:rPr lang="pt-BR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porque não distingue de forma objetiva as atividades de ensino, de pesquisa e de extensão na nova sistemática de “encargos de ensino”; </a:t>
            </a:r>
            <a:endParaRPr lang="pt-BR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lvl="0" indent="-400050" algn="just">
              <a:lnSpc>
                <a:spcPct val="107000"/>
              </a:lnSpc>
              <a:buFont typeface="+mj-lt"/>
              <a:buAutoNum type="romanUcPeriod"/>
            </a:pPr>
            <a:r>
              <a:rPr lang="pt-BR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Deixa de abranger à todas as atividades listadas na Resolução n. 18/2019 (Revoga parcialmente a Resolução 018/19); </a:t>
            </a:r>
            <a:endParaRPr lang="pt-BR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lvl="0" indent="-400050" algn="just">
              <a:lnSpc>
                <a:spcPct val="107000"/>
              </a:lnSpc>
              <a:buFont typeface="+mj-lt"/>
              <a:buAutoNum type="romanUcPeriod"/>
            </a:pPr>
            <a:r>
              <a:rPr lang="pt-BR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há uma ausência de clareza quanto aos critérios adotados para distinguir as orientações dos “encargos por ensino” e das orientações dentro dos próprios “encargos por orientações”.</a:t>
            </a: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pt-BR" sz="1600" b="1" u="sng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Outros apontamentos:</a:t>
            </a:r>
            <a:endParaRPr lang="pt-BR" sz="16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 defTabSz="3600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pt-BR" sz="1600" dirty="0">
                <a:latin typeface="Arial" panose="020B0604020202020204" pitchFamily="34" charset="0"/>
                <a:ea typeface="Calibri" panose="020F0502020204030204" pitchFamily="34" charset="0"/>
              </a:rPr>
              <a:t>A</a:t>
            </a:r>
            <a:r>
              <a:rPr lang="pt-BR" sz="1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quem são atribuídas as competências de estruturá-lo e de revisá-lo (tendo em vista que o § 1º do art. 1</a:t>
            </a:r>
            <a:r>
              <a:rPr lang="pt-BR" sz="1600" dirty="0">
                <a:latin typeface="Arial" panose="020B0604020202020204" pitchFamily="34" charset="0"/>
                <a:ea typeface="Calibri" panose="020F0502020204030204" pitchFamily="34" charset="0"/>
              </a:rPr>
              <a:t>:</a:t>
            </a:r>
            <a:r>
              <a:rPr lang="pt-BR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pt-BR" sz="1600" b="1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cumpre aos docentes a competência de inserir informações pertinentes ao cômputo dos seus encargos docentes”</a:t>
            </a:r>
            <a:r>
              <a:rPr lang="pt-BR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  <a:endParaRPr lang="pt-BR" sz="16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342900" indent="-342900" algn="just" defTabSz="3600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pt-BR" sz="1600" dirty="0">
                <a:latin typeface="Arial" panose="020B0604020202020204" pitchFamily="34" charset="0"/>
                <a:ea typeface="Calibri" panose="020F0502020204030204" pitchFamily="34" charset="0"/>
              </a:rPr>
              <a:t>A</a:t>
            </a:r>
            <a:r>
              <a:rPr lang="pt-BR" sz="1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inda resta dúvida quanto as formas pelas quais deve ser estruturado o Plano (ou seja: quais os encargos devem ser classificados como ensino, pesquisa, extensão e de gestão);</a:t>
            </a:r>
          </a:p>
          <a:p>
            <a:pPr marL="342900" indent="-342900" algn="just" defTabSz="3600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pt-BR" sz="1600" kern="0" dirty="0">
                <a:latin typeface="Arial" panose="020B0604020202020204" pitchFamily="34" charset="0"/>
              </a:rPr>
              <a:t>Algumas dificuldades de compreensão quanto as atividades inerentes de cada encargo;</a:t>
            </a:r>
          </a:p>
          <a:p>
            <a:pPr marL="342900" indent="-342900" algn="just" defTabSz="3600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pt-BR" sz="1600" kern="0" dirty="0">
                <a:latin typeface="Arial" panose="020B0604020202020204" pitchFamily="34" charset="0"/>
              </a:rPr>
              <a:t>É necessário que a Universidade dispense tratamento </a:t>
            </a:r>
            <a:r>
              <a:rPr lang="pt-BR" sz="16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equânime aos seus docentes</a:t>
            </a:r>
            <a:r>
              <a:rPr lang="pt-BR" sz="1600" kern="0" dirty="0">
                <a:latin typeface="Arial" panose="020B0604020202020204" pitchFamily="34" charset="0"/>
              </a:rPr>
              <a:t>, com respeito ao exercício da Pesquisa, ensino e extensão...</a:t>
            </a:r>
            <a:endParaRPr lang="pt-BR" sz="1600" kern="0" dirty="0">
              <a:latin typeface="Book Antiqua" panose="02040602050305030304" pitchFamily="18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000" y="6048000"/>
            <a:ext cx="721551" cy="720000"/>
          </a:xfrm>
          <a:prstGeom prst="rect">
            <a:avLst/>
          </a:prstGeom>
        </p:spPr>
      </p:pic>
      <p:cxnSp>
        <p:nvCxnSpPr>
          <p:cNvPr id="5" name="Conector reto 4"/>
          <p:cNvCxnSpPr/>
          <p:nvPr/>
        </p:nvCxnSpPr>
        <p:spPr>
          <a:xfrm>
            <a:off x="0" y="612000"/>
            <a:ext cx="8820000" cy="0"/>
          </a:xfrm>
          <a:prstGeom prst="line">
            <a:avLst/>
          </a:prstGeom>
          <a:ln w="63500" cap="flat" cmpd="sng">
            <a:solidFill>
              <a:srgbClr val="003300"/>
            </a:solidFill>
            <a:round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3154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99795"/>
          </a:xfrm>
        </p:spPr>
        <p:txBody>
          <a:bodyPr>
            <a:normAutofit/>
          </a:bodyPr>
          <a:lstStyle/>
          <a:p>
            <a:r>
              <a:rPr lang="pt-BR" sz="2000" b="1" u="sng" kern="0" cap="small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3. Eventual imposição de controle de frequência</a:t>
            </a:r>
            <a:endParaRPr lang="pt-BR" sz="20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8650" y="1340285"/>
            <a:ext cx="7886700" cy="52849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b="1" dirty="0">
                <a:latin typeface="+mj-lt"/>
              </a:rPr>
              <a:t>Apesar da redação nesse ponto ter sido alterada em relação ao texto originário, o art. 9º ainda traz algumas dúvidas em sua redação. Segue o dispositivo:</a:t>
            </a:r>
          </a:p>
          <a:p>
            <a:pPr marL="0" indent="0">
              <a:buNone/>
            </a:pPr>
            <a:r>
              <a:rPr lang="pt-BR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pt-BR" sz="18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Art</a:t>
            </a:r>
            <a:r>
              <a:rPr lang="pt-BR" sz="18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9º Os (As) docentes que desenvolvem parte de suas atividades no período especial entre  22 (vinte e duas) horas de um dia e 5 (cinco) horas do dia seguinte, deverão obrigatoriamente registrar sua frequência em sistema eletrônico disponível a fim de que se tenha controle de horas sujeitas ao adicional noturno”.</a:t>
            </a:r>
            <a:endParaRPr lang="pt-BR" sz="2000" b="1" dirty="0">
              <a:solidFill>
                <a:srgbClr val="0000FF"/>
              </a:solidFill>
              <a:latin typeface="+mj-lt"/>
            </a:endParaRPr>
          </a:p>
          <a:p>
            <a:pPr marL="0" indent="0">
              <a:buNone/>
            </a:pPr>
            <a:r>
              <a:rPr lang="pt-BR" sz="2000" b="1" u="sng" dirty="0">
                <a:solidFill>
                  <a:srgbClr val="0000FF"/>
                </a:solidFill>
                <a:latin typeface="+mj-lt"/>
              </a:rPr>
              <a:t>Alguns questionamentos: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final o Plano será utilizado como ferramenta de apoio ao controle de frequência, que é expressamente dispensado pelo Decreto n. 1.590/95? </a:t>
            </a:r>
            <a:endParaRPr lang="pt-B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esse controle for aplicado apenas para docentes com aulas após 22 horas, seria correta a aplicação de tal tratamento </a:t>
            </a:r>
            <a:r>
              <a:rPr lang="pt-BR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anti-isonômico</a:t>
            </a:r>
            <a:r>
              <a:rPr lang="pt-BR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pt-B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BR" sz="2000" b="1" dirty="0">
              <a:solidFill>
                <a:srgbClr val="0000FF"/>
              </a:solidFill>
              <a:latin typeface="+mj-lt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000" y="6048000"/>
            <a:ext cx="721551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247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4000" y="0"/>
            <a:ext cx="9000000" cy="648000"/>
          </a:xfrm>
        </p:spPr>
        <p:txBody>
          <a:bodyPr lIns="36000" tIns="36000" rIns="36000" bIns="36000" anchor="ctr" anchorCtr="0">
            <a:noAutofit/>
          </a:bodyPr>
          <a:lstStyle/>
          <a:p>
            <a:pPr algn="just" defTabSz="360000">
              <a:lnSpc>
                <a:spcPct val="100000"/>
              </a:lnSpc>
            </a:pPr>
            <a:r>
              <a:rPr lang="pt-BR" sz="2400" b="1" kern="0" cap="small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4. Da </a:t>
            </a:r>
            <a:r>
              <a:rPr lang="pt-BR" sz="2400" b="1" u="sng" kern="0" cap="small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quantificação</a:t>
            </a:r>
            <a:r>
              <a:rPr lang="pt-BR" sz="2400" b="1" kern="0" cap="small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de horas em relação aos encargos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2000" y="756000"/>
            <a:ext cx="9000000" cy="6048000"/>
          </a:xfrm>
        </p:spPr>
        <p:txBody>
          <a:bodyPr lIns="36000" tIns="36000" rIns="36000" bIns="36000">
            <a:no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pt-BR" sz="1800" kern="0" dirty="0">
                <a:latin typeface="Book Antiqua" panose="02040602050305030304" pitchFamily="18" charset="0"/>
              </a:rPr>
              <a:t>Nesse ponto a referência falta de parâmetros ou fundamento legal que respalde a quantificação de horas atribuídas pelo exercícios de encargos de </a:t>
            </a:r>
            <a:r>
              <a:rPr lang="pt-BR" sz="1800" u="sng" dirty="0">
                <a:effectLst/>
                <a:latin typeface="Book Antiqua" panose="02040602050305030304" pitchFamily="18" charset="0"/>
                <a:ea typeface="Calibri" panose="020F0502020204030204" pitchFamily="34" charset="0"/>
              </a:rPr>
              <a:t>ensino, orientação, projetos e gestão</a:t>
            </a:r>
            <a:r>
              <a:rPr lang="pt-BR" sz="1800" u="sng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(</a:t>
            </a:r>
            <a:r>
              <a:rPr lang="pt-BR" sz="1800" b="1" u="sng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artigos 5º, 6º, 7º e 8º</a:t>
            </a:r>
            <a:r>
              <a:rPr lang="pt-BR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b="1" u="sng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da Minuta);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pt-BR" sz="1800" b="1" u="sng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O destaque aqui é carga de </a:t>
            </a:r>
            <a:r>
              <a:rPr lang="pt-BR" sz="1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subjetividade desses dispositivos </a:t>
            </a:r>
            <a:r>
              <a:rPr lang="pt-BR" sz="1800" b="1" u="sng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que dispõe sobre os limites máximos de horas para cada tipo de encargo (há a necessidade de apresentação de critérios claros e objetivos que foram utilizados para a atribuição do número de horas a ser destinada para cada atividade...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pt-BR" sz="1800" b="1" u="sng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Há limites para a Autonomia Administrativa, e eles na lei nos princípio</a:t>
            </a:r>
            <a:r>
              <a:rPr lang="pt-BR" sz="1800" b="1" u="sng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s norteadores do direito... </a:t>
            </a:r>
          </a:p>
          <a:p>
            <a:pPr marL="538163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pt-BR" sz="1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A carga horária destinada a cada atividade, deve representar a realidade vivenciada pelos docentes, por isso o diálogo é importante!!!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pt-BR" sz="1800" b="1" u="sng" dirty="0">
                <a:solidFill>
                  <a:srgbClr val="C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Não pode o docente ser responsabilizado por extrapolar a carga prevista na norma, pelo simples acúmulo de carga horária...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pt-BR" sz="1800" b="1" u="sng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Necessidade de parâmetros claros</a:t>
            </a:r>
            <a:endParaRPr lang="pt-BR" sz="1800" b="1" u="sng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1800" b="1" i="1" kern="0" cap="all" dirty="0">
              <a:latin typeface="Book Antiqua" panose="02040602050305030304" pitchFamily="18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000" y="6048000"/>
            <a:ext cx="721551" cy="720000"/>
          </a:xfrm>
          <a:prstGeom prst="rect">
            <a:avLst/>
          </a:prstGeom>
        </p:spPr>
      </p:pic>
      <p:cxnSp>
        <p:nvCxnSpPr>
          <p:cNvPr id="5" name="Conector reto 4"/>
          <p:cNvCxnSpPr/>
          <p:nvPr/>
        </p:nvCxnSpPr>
        <p:spPr>
          <a:xfrm>
            <a:off x="0" y="612000"/>
            <a:ext cx="8820000" cy="0"/>
          </a:xfrm>
          <a:prstGeom prst="line">
            <a:avLst/>
          </a:prstGeom>
          <a:ln w="63500" cap="flat" cmpd="sng">
            <a:solidFill>
              <a:srgbClr val="003300"/>
            </a:solidFill>
            <a:round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2439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2000" y="36000"/>
            <a:ext cx="9000000" cy="648000"/>
          </a:xfrm>
        </p:spPr>
        <p:txBody>
          <a:bodyPr lIns="36000" tIns="36000" rIns="36000" bIns="36000" anchor="ctr" anchorCtr="0">
            <a:noAutofit/>
          </a:bodyPr>
          <a:lstStyle/>
          <a:p>
            <a:pPr algn="just" defTabSz="360000">
              <a:lnSpc>
                <a:spcPct val="100000"/>
              </a:lnSpc>
            </a:pPr>
            <a:r>
              <a:rPr lang="pt-BR" sz="2400" b="1" kern="0" cap="small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5. Algumas observações sobre técnica legislativas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2000" y="756000"/>
            <a:ext cx="9000000" cy="6048000"/>
          </a:xfrm>
        </p:spPr>
        <p:txBody>
          <a:bodyPr lIns="36000" tIns="36000" rIns="36000" bIns="36000">
            <a:noAutofit/>
          </a:bodyPr>
          <a:lstStyle/>
          <a:p>
            <a:pPr algn="just" defTabSz="3600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</a:pPr>
            <a:r>
              <a:rPr lang="pt-BR" sz="1800" b="1" i="1" kern="0" cap="all" dirty="0">
                <a:latin typeface="Book Antiqua" panose="02040602050305030304" pitchFamily="18" charset="0"/>
              </a:rPr>
              <a:t>São apenas colocações de caráter formal da norma: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8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t-BR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usência de dispositivos voltados a conceituar e estruturar de forma organizada, o objeto do Plano de Atividades Docentes;</a:t>
            </a:r>
            <a:endParaRPr lang="pt-B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8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pt-BR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egula matéria a princípio estranha a sua finalidade, como por exemplo critérios de classificação das disciplinas, algo já previsto na Resolução 018/2019, e poderia lá ser alterado;</a:t>
            </a:r>
            <a:endParaRPr lang="pt-B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Há a utilização de várias Siglas, sem a sua descrição adequada (ex.: </a:t>
            </a:r>
            <a: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“PROGRAD, PRPGP, TCC”, </a:t>
            </a:r>
            <a:r>
              <a:rPr lang="pt-BR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etc</a:t>
            </a:r>
            <a: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pt-BR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  <a:endParaRPr lang="pt-B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 defTabSz="3600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pt-BR" sz="1800" b="1" i="1" kern="0" cap="all" dirty="0">
              <a:latin typeface="Book Antiqua" panose="02040602050305030304" pitchFamily="18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000" y="6048000"/>
            <a:ext cx="721551" cy="720000"/>
          </a:xfrm>
          <a:prstGeom prst="rect">
            <a:avLst/>
          </a:prstGeom>
        </p:spPr>
      </p:pic>
      <p:cxnSp>
        <p:nvCxnSpPr>
          <p:cNvPr id="5" name="Conector reto 4"/>
          <p:cNvCxnSpPr/>
          <p:nvPr/>
        </p:nvCxnSpPr>
        <p:spPr>
          <a:xfrm>
            <a:off x="0" y="612000"/>
            <a:ext cx="8820000" cy="0"/>
          </a:xfrm>
          <a:prstGeom prst="line">
            <a:avLst/>
          </a:prstGeom>
          <a:ln w="63500" cap="flat" cmpd="sng">
            <a:solidFill>
              <a:srgbClr val="003300"/>
            </a:solidFill>
            <a:round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8315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2000" y="5186994"/>
            <a:ext cx="9000000" cy="1617005"/>
          </a:xfrm>
        </p:spPr>
        <p:txBody>
          <a:bodyPr lIns="36000" tIns="36000" rIns="36000" bIns="36000">
            <a:noAutofit/>
          </a:bodyPr>
          <a:lstStyle/>
          <a:p>
            <a:pPr defTabSz="360000">
              <a:lnSpc>
                <a:spcPct val="100000"/>
              </a:lnSpc>
              <a:spcBef>
                <a:spcPts val="0"/>
              </a:spcBef>
            </a:pPr>
            <a:r>
              <a:rPr lang="pt-BR" sz="1400" kern="0" dirty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SANTA MARIA/RS</a:t>
            </a:r>
          </a:p>
          <a:p>
            <a:pPr defTabSz="360000">
              <a:lnSpc>
                <a:spcPct val="100000"/>
              </a:lnSpc>
              <a:spcBef>
                <a:spcPts val="0"/>
              </a:spcBef>
            </a:pPr>
            <a:r>
              <a:rPr lang="pt-BR" sz="1400" kern="0" dirty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Rua Alberto Pasqualini, n. 70, 13º andar</a:t>
            </a:r>
          </a:p>
          <a:p>
            <a:pPr defTabSz="360000">
              <a:lnSpc>
                <a:spcPct val="100000"/>
              </a:lnSpc>
              <a:spcBef>
                <a:spcPts val="0"/>
              </a:spcBef>
            </a:pPr>
            <a:r>
              <a:rPr lang="pt-BR" sz="1400" kern="0" dirty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CEP: 97.015-010</a:t>
            </a:r>
          </a:p>
          <a:p>
            <a:pPr defTabSz="360000">
              <a:lnSpc>
                <a:spcPct val="100000"/>
              </a:lnSpc>
              <a:spcBef>
                <a:spcPts val="0"/>
              </a:spcBef>
            </a:pPr>
            <a:r>
              <a:rPr lang="pt-BR" sz="1400" kern="0" dirty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Fone: (55) 3026-3206</a:t>
            </a:r>
          </a:p>
          <a:p>
            <a:pPr defTabSz="360000">
              <a:lnSpc>
                <a:spcPct val="100000"/>
              </a:lnSpc>
              <a:spcBef>
                <a:spcPts val="0"/>
              </a:spcBef>
            </a:pPr>
            <a:r>
              <a:rPr lang="pt-BR" sz="1400" kern="0" dirty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OAB/RS n. 1.419</a:t>
            </a:r>
          </a:p>
          <a:p>
            <a:pPr defTabSz="360000">
              <a:lnSpc>
                <a:spcPct val="100000"/>
              </a:lnSpc>
              <a:spcBef>
                <a:spcPts val="0"/>
              </a:spcBef>
            </a:pPr>
            <a:r>
              <a:rPr lang="pt-BR" sz="1400" b="1" kern="0" dirty="0">
                <a:solidFill>
                  <a:schemeClr val="bg1"/>
                </a:solidFill>
                <a:latin typeface="Book Antiqua" panose="02040602050305030304" pitchFamily="18" charset="0"/>
              </a:rPr>
              <a:t>www.wagner.adv.br</a:t>
            </a:r>
          </a:p>
          <a:p>
            <a:pPr defTabSz="360000">
              <a:lnSpc>
                <a:spcPct val="100000"/>
              </a:lnSpc>
              <a:spcBef>
                <a:spcPts val="0"/>
              </a:spcBef>
            </a:pPr>
            <a:r>
              <a:rPr lang="pt-BR" sz="1400" b="1" kern="0" dirty="0">
                <a:solidFill>
                  <a:schemeClr val="bg1"/>
                </a:solidFill>
                <a:latin typeface="Book Antiqua" panose="02040602050305030304" pitchFamily="18" charset="0"/>
              </a:rPr>
              <a:t>wagner@wagner.adv.br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561" y="2520000"/>
            <a:ext cx="5810877" cy="123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250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" id="{A4F0C79C-D9D6-4C07-82CB-F977AB9C7EFA}" vid="{DCF313C2-0ADD-4D24-BE3A-CD9FAA3FEF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</Template>
  <TotalTime>2965</TotalTime>
  <Words>886</Words>
  <Application>Microsoft Office PowerPoint</Application>
  <PresentationFormat>Apresentação na tela (4:3)</PresentationFormat>
  <Paragraphs>47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3" baseType="lpstr">
      <vt:lpstr>Arial</vt:lpstr>
      <vt:lpstr>Book Antiqua</vt:lpstr>
      <vt:lpstr>Calibri</vt:lpstr>
      <vt:lpstr>Calibri Light</vt:lpstr>
      <vt:lpstr>Wingdings</vt:lpstr>
      <vt:lpstr>Tema do Office</vt:lpstr>
      <vt:lpstr>Plano de Atividades Docentes Anotações sobre a minuta de Resolução  Processo n. 23081.140319/2022-23   </vt:lpstr>
      <vt:lpstr>1. Carga horária máxima em sala de aula</vt:lpstr>
      <vt:lpstr>2. Algumas observações específicas sobre a minuta do pad</vt:lpstr>
      <vt:lpstr>3. Eventual imposição de controle de frequência</vt:lpstr>
      <vt:lpstr>4. Da quantificação de horas em relação aos encargos</vt:lpstr>
      <vt:lpstr>5. Algumas observações sobre técnica legislativas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Decreto n. 9.725/19</dc:title>
  <dc:creator>Jean Felipe Ibaldo C. da Silva</dc:creator>
  <cp:lastModifiedBy>Usuario</cp:lastModifiedBy>
  <cp:revision>131</cp:revision>
  <dcterms:created xsi:type="dcterms:W3CDTF">2019-10-18T13:06:34Z</dcterms:created>
  <dcterms:modified xsi:type="dcterms:W3CDTF">2023-11-08T18:10:24Z</dcterms:modified>
</cp:coreProperties>
</file>