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0" r:id="rId3"/>
    <p:sldId id="261" r:id="rId4"/>
    <p:sldId id="266" r:id="rId5"/>
    <p:sldId id="273" r:id="rId6"/>
    <p:sldId id="267" r:id="rId7"/>
    <p:sldId id="262" r:id="rId8"/>
    <p:sldId id="269" r:id="rId9"/>
    <p:sldId id="270" r:id="rId10"/>
    <p:sldId id="263" r:id="rId11"/>
    <p:sldId id="272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B2C29-D6BD-4BC0-8826-D5A82851D904}" v="14" dt="2024-05-23T15:30:07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0CDC5-D426-226C-E263-554E8FF39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E767D7-2C3C-CAFC-7BD3-5FCDA0155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7B4C78-442C-3643-68DA-AC9081EA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57BAC5-0231-5866-816D-813EFD7D1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625F1D-87FF-5C5B-F502-A299E77B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86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7E043E-5905-0477-A2D7-B69F80D8E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89ED50-B296-269D-B9B8-1B4A4893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106554-7FB2-288E-1CF5-58D4B1C26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BDA737-B811-47F3-ACF1-1A01F702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D9D638-7731-5EB5-382F-D228E9BD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17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796132-8D62-36FC-C6E5-D0BCD8FC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634AE6-0FAD-F561-4EC8-1EE33DEDC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5D15A0-B47F-8608-2633-77476847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91214C-214E-981B-FA61-7AED7A02C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FFEAF0-0526-6345-7541-C21C2E9B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14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69A8B-6195-30FA-20DA-0171EAE7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035E77-888B-069D-21E0-6DBCCF926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AD0C00-862E-D29F-318C-0E266404B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0B50E3-9A96-9A40-8025-82FC1593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FB2CA0-42C2-002B-15FF-491326A03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4C3281-7B97-3D47-D6ED-6182B033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13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833CD-C896-73EB-85C2-C9F0FDA6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1C002E-65B2-D026-67D8-E3EB40E20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0D2F0A-FDA3-37D3-0C25-0A6109600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3C98BE-D157-2B8C-55B6-3B99FA773E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4BD037C-4317-521B-459D-F7D27F662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46187F-91B1-F82C-C5F7-AB7B18EB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FE4482-3A38-A19A-D764-3EAF74798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42772A0-7F38-72C0-2828-F7FA1242B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207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C686A-6388-7221-5F4F-C09A7C112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10585B-5C22-D3A5-8418-7293E90F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E68AC5-F737-F1A7-AEB9-9092ED1C7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BBF584D-0DC6-BECF-8540-EE243FD74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31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B7777E-92D5-AF07-7F5A-6E9C42A23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4F61E8-CFA8-95A2-7F76-C3B929AF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DA879A-8939-53B7-F30F-91BD6FAB3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550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CA9B5-FBA6-A2F2-E1D1-1DA768E2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80D4DA-210D-C78D-5D23-6FDCF4882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1A68BB-725A-FA53-6403-D7B471F1E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0417A1F-6913-84AB-9539-51315135A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CE5A74-4BBC-6979-9D46-CCD92E761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DDAF7B-C9DD-C456-E46B-8D118AE3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94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AE18B-77E8-03F0-1490-931E011A3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3F5659-874A-BEAC-F655-186168C9F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6E177F-68DA-1ACE-8100-9C0605D43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59A49A-FD8D-DF5E-0D4F-F29589E1E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D4614D-AB39-37F1-46FA-0DA82FC2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220FD9-68A1-0BD3-0A48-3E09F36A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83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7A600-F5F8-7B7C-2129-EF41C101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857D18-1557-4695-B02E-87423FB19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B98A3F-2BB1-B620-D3D3-0D00552C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F32AFF-CB98-18F9-4839-8DDB1C9A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331103-1344-0F18-A289-B6602270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15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99DDDE-24A8-7F04-BBDB-FF49512AED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B621F8-B7BB-8893-C18E-6EC412583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CA59D5-ABE0-778F-6A35-E2704C5D8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E798CE-9CFF-1179-9C1A-7A0B4715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9609A0-CBC0-E943-57C8-E266793F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68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93E65B2-74CC-3BDA-CCCD-D58123846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039F7D-D48D-8A18-BF39-FFCBE2EB8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742D80-EF86-E368-9E1C-FDD6E2193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73D46B-7E35-4BBF-B2D3-C8F8634F74EB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FA02BF-5D24-50D1-D290-CDF00C917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F49DDA-0CDA-47A6-C69C-529022DD6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959CE-4BC7-4313-8504-C2E5E4C73F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28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FFC61-ACF4-D844-9B7B-36594062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52051"/>
          </a:xfrm>
          <a:solidFill>
            <a:srgbClr val="FF0000"/>
          </a:solidFill>
        </p:spPr>
        <p:txBody>
          <a:bodyPr/>
          <a:lstStyle/>
          <a:p>
            <a:pPr algn="ctr"/>
            <a:r>
              <a:rPr lang="pt-BR" dirty="0"/>
              <a:t>Desestruturação da carreira docente nas IE Federais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28D6C2-14D4-48A0-731E-9C1A9CB2B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2052"/>
            <a:ext cx="12192000" cy="5805948"/>
          </a:xfrm>
          <a:solidFill>
            <a:srgbClr val="00B0F0"/>
          </a:solidFill>
        </p:spPr>
        <p:txBody>
          <a:bodyPr/>
          <a:lstStyle/>
          <a:p>
            <a:r>
              <a:rPr lang="pt-BR" dirty="0"/>
              <a:t>1) PUCRCE – 1987 – Unificação autarquias e fundações</a:t>
            </a:r>
          </a:p>
          <a:p>
            <a:r>
              <a:rPr lang="pt-BR" dirty="0"/>
              <a:t>2) CRIAÇÃO DE CLASSE DE ASSOCIADO. 2006</a:t>
            </a:r>
          </a:p>
          <a:p>
            <a:r>
              <a:rPr lang="pt-BR" dirty="0"/>
              <a:t>3) NOVO PLANO DE CARREIRA – PCCMF. 2012</a:t>
            </a:r>
          </a:p>
          <a:p>
            <a:r>
              <a:rPr lang="pt-BR" dirty="0"/>
              <a:t>4) Reforma do PCCMF – Maio de 2024</a:t>
            </a:r>
          </a:p>
          <a:p>
            <a:endParaRPr lang="pt-BR" dirty="0"/>
          </a:p>
          <a:p>
            <a:r>
              <a:rPr lang="pt-BR" dirty="0"/>
              <a:t>Ricardo Rondinel (Economista), membro do Comando Local de Greve, GT – Carreira e GT – Verbas</a:t>
            </a:r>
          </a:p>
          <a:p>
            <a:endParaRPr lang="pt-BR" dirty="0"/>
          </a:p>
          <a:p>
            <a:r>
              <a:rPr lang="pt-BR" dirty="0"/>
              <a:t>23/05/2024</a:t>
            </a:r>
          </a:p>
        </p:txBody>
      </p:sp>
    </p:spTree>
    <p:extLst>
      <p:ext uri="{BB962C8B-B14F-4D97-AF65-F5344CB8AC3E}">
        <p14:creationId xmlns:p14="http://schemas.microsoft.com/office/powerpoint/2010/main" val="72945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F6333-ADFA-C553-DFF5-34264F0C7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0456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pt-BR" sz="4000" dirty="0">
                <a:highlight>
                  <a:srgbClr val="FFFF00"/>
                </a:highlight>
              </a:rPr>
              <a:t>Proposta do MGI. Mesa de negociações. 15/05/2024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ED1380-D7B9-F441-F8E4-7650895C2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04568"/>
            <a:ext cx="12192000" cy="5953431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l"/>
            <a:r>
              <a:rPr lang="pt-BR" dirty="0">
                <a:highlight>
                  <a:srgbClr val="FFFF00"/>
                </a:highlight>
              </a:rPr>
              <a:t>REPOSIÇÃO DE PERDAS INFLACIONÁRIAS</a:t>
            </a:r>
          </a:p>
          <a:p>
            <a:pPr algn="l"/>
            <a:r>
              <a:rPr lang="pt-BR" dirty="0"/>
              <a:t>Ano de 2024         =  0,00 %</a:t>
            </a:r>
          </a:p>
          <a:p>
            <a:pPr algn="l"/>
            <a:r>
              <a:rPr lang="pt-BR" dirty="0"/>
              <a:t>Em 01/01/2025    = 9,00 %</a:t>
            </a:r>
          </a:p>
          <a:p>
            <a:pPr algn="l"/>
            <a:r>
              <a:rPr lang="pt-BR" dirty="0"/>
              <a:t>Em 01/05/2026     = 3,50 %</a:t>
            </a:r>
          </a:p>
          <a:p>
            <a:pPr algn="l"/>
            <a:r>
              <a:rPr lang="pt-BR" dirty="0"/>
              <a:t>Total acumulado de reposição de perdas inflacionárias = </a:t>
            </a:r>
            <a:r>
              <a:rPr lang="pt-BR" dirty="0">
                <a:highlight>
                  <a:srgbClr val="FFFF00"/>
                </a:highlight>
              </a:rPr>
              <a:t>12,82% </a:t>
            </a:r>
            <a:r>
              <a:rPr lang="pt-BR" dirty="0"/>
              <a:t>(cálculos financeiros)</a:t>
            </a:r>
          </a:p>
          <a:p>
            <a:pPr algn="l"/>
            <a:endParaRPr lang="pt-BR" dirty="0"/>
          </a:p>
          <a:p>
            <a:pPr algn="l"/>
            <a:r>
              <a:rPr lang="pt-BR" dirty="0">
                <a:highlight>
                  <a:srgbClr val="FFFF00"/>
                </a:highlight>
              </a:rPr>
              <a:t>REESTRURAÇÃO DE CARREIRA: Eliminação de níveis e classes.</a:t>
            </a:r>
          </a:p>
          <a:p>
            <a:pPr algn="l"/>
            <a:r>
              <a:rPr lang="pt-BR" dirty="0"/>
              <a:t>As carreiras atualmente têm 13 níveis.</a:t>
            </a:r>
          </a:p>
          <a:p>
            <a:pPr algn="l"/>
            <a:r>
              <a:rPr lang="pt-BR" dirty="0"/>
              <a:t>Seriam eliminados dos três níveis mais baixos e unificados na</a:t>
            </a:r>
          </a:p>
          <a:p>
            <a:pPr algn="l"/>
            <a:r>
              <a:rPr lang="pt-BR" dirty="0"/>
              <a:t>Classe B (Associado), nível 2 (equivalente a DII, nível 2, do EBTT).</a:t>
            </a:r>
          </a:p>
          <a:p>
            <a:pPr algn="l"/>
            <a:r>
              <a:rPr lang="pt-BR" dirty="0"/>
              <a:t>As carreiras ficariam com 10 níveis.</a:t>
            </a:r>
          </a:p>
          <a:p>
            <a:pPr algn="l"/>
            <a:endParaRPr lang="pt-BR" dirty="0"/>
          </a:p>
          <a:p>
            <a:pPr algn="l"/>
            <a:endParaRPr lang="pt-BR" dirty="0"/>
          </a:p>
          <a:p>
            <a:pPr algn="l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721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34391-49C1-7782-ECCC-DAEFB0615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3561"/>
          </a:xfrm>
        </p:spPr>
        <p:txBody>
          <a:bodyPr/>
          <a:lstStyle/>
          <a:p>
            <a:r>
              <a:rPr lang="pt-BR" dirty="0">
                <a:highlight>
                  <a:srgbClr val="FFFF00"/>
                </a:highlight>
              </a:rPr>
              <a:t>Proposta de 15/05/2024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AB6655-5E70-8DB3-F5D3-FDB72648D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23" y="963561"/>
            <a:ext cx="12093677" cy="5894439"/>
          </a:xfrm>
        </p:spPr>
        <p:txBody>
          <a:bodyPr/>
          <a:lstStyle/>
          <a:p>
            <a:pPr algn="l"/>
            <a:r>
              <a:rPr lang="pt-BR" dirty="0">
                <a:highlight>
                  <a:srgbClr val="FFFF00"/>
                </a:highlight>
              </a:rPr>
              <a:t>Alteração no valor dos “Steps”, ou seja dos degraus entre um nível o imediatamente superior.</a:t>
            </a:r>
          </a:p>
          <a:p>
            <a:pPr algn="l"/>
            <a:endParaRPr lang="pt-BR" dirty="0"/>
          </a:p>
          <a:p>
            <a:pPr algn="l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A9010C-4AEC-330D-6BBF-422B501A4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1484"/>
            <a:ext cx="12093676" cy="518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0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34391-49C1-7782-ECCC-DAEFB0615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3561"/>
          </a:xfrm>
        </p:spPr>
        <p:txBody>
          <a:bodyPr>
            <a:norm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Desestruturação da carreira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AB6655-5E70-8DB3-F5D3-FDB72648D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23" y="963561"/>
            <a:ext cx="12093677" cy="5894439"/>
          </a:xfrm>
        </p:spPr>
        <p:txBody>
          <a:bodyPr/>
          <a:lstStyle/>
          <a:p>
            <a:pPr algn="l"/>
            <a:r>
              <a:rPr lang="pt-BR" dirty="0"/>
              <a:t>.</a:t>
            </a:r>
          </a:p>
          <a:p>
            <a:pPr algn="l"/>
            <a:endParaRPr lang="pt-BR" dirty="0"/>
          </a:p>
          <a:p>
            <a:pPr algn="l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A9D3D52-EA31-73C0-88D0-F3611A129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561"/>
            <a:ext cx="12192000" cy="589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17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99730-6B1D-655C-D86B-8A88FEE63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8659"/>
            <a:ext cx="12113342" cy="1042218"/>
          </a:xfrm>
        </p:spPr>
        <p:txBody>
          <a:bodyPr>
            <a:normAutofit fontScale="90000"/>
          </a:bodyPr>
          <a:lstStyle/>
          <a:p>
            <a:r>
              <a:rPr lang="pt-BR" dirty="0">
                <a:highlight>
                  <a:srgbClr val="FF00FF"/>
                </a:highlight>
              </a:rPr>
              <a:t>Eliminação de níveis ao longo do tempo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046914-DD64-1A43-521B-D1BA83259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0877"/>
            <a:ext cx="12192000" cy="573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9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DCF22-A80C-2F39-531C-DCF5DC1F9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75071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>
                <a:highlight>
                  <a:srgbClr val="00FFFF"/>
                </a:highlight>
              </a:rPr>
              <a:t>Proposta       protege        da                 inflação?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3EB7ECC-53F8-CBB6-98C6-C5CA78B83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6245"/>
            <a:ext cx="12192000" cy="605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8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E78D8-8F27-ECD1-4D44-8BE996CEE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9870"/>
          </a:xfrm>
        </p:spPr>
        <p:txBody>
          <a:bodyPr>
            <a:normAutofit fontScale="90000"/>
          </a:bodyPr>
          <a:lstStyle/>
          <a:p>
            <a:r>
              <a:rPr lang="pt-BR" sz="3000" dirty="0">
                <a:highlight>
                  <a:srgbClr val="FFFF00"/>
                </a:highlight>
              </a:rPr>
              <a:t>Ao não alcançar 22,71% impõe nova perda e abre a possibilidade de ser criada no classe de sênior entre Titular e Associado, afetando “de novo” os aposentados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B4BBA655-E1C6-007A-D6E8-6187FEA65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53729"/>
            <a:ext cx="12192000" cy="59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64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CA6C605-B45D-F3A0-A187-2D932CF3B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91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E1B98A0-ADE1-702D-23AB-B73E53DD5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92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18D87-C60D-96B4-0350-7AA49798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24231"/>
          </a:xfrm>
        </p:spPr>
        <p:txBody>
          <a:bodyPr/>
          <a:lstStyle/>
          <a:p>
            <a:r>
              <a:rPr lang="pt-BR" dirty="0">
                <a:highlight>
                  <a:srgbClr val="00FFFF"/>
                </a:highlight>
              </a:rPr>
              <a:t>Achatamento nos regimes de trabalho: 40 horas e DE</a:t>
            </a:r>
          </a:p>
        </p:txBody>
      </p:sp>
      <p:pic>
        <p:nvPicPr>
          <p:cNvPr id="5" name="Espaço Reservado para Conteúdo 4" descr="Recibo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F63146C7-2F7B-9D67-25EB-353400EED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02887"/>
            <a:ext cx="12074013" cy="5855112"/>
          </a:xfrm>
        </p:spPr>
      </p:pic>
    </p:spTree>
    <p:extLst>
      <p:ext uri="{BB962C8B-B14F-4D97-AF65-F5344CB8AC3E}">
        <p14:creationId xmlns:p14="http://schemas.microsoft.com/office/powerpoint/2010/main" val="813491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FA895210-5CC4-5E81-D494-94181F37D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90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238</Words>
  <Application>Microsoft Office PowerPoint</Application>
  <PresentationFormat>Widescreen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do Office</vt:lpstr>
      <vt:lpstr>Desestruturação da carreira docente nas IE Federais</vt:lpstr>
      <vt:lpstr>Proposta do MGI. Mesa de negociações. 15/05/2024</vt:lpstr>
      <vt:lpstr>Proposta de 15/05/2024</vt:lpstr>
      <vt:lpstr>Desestruturação da carreira</vt:lpstr>
      <vt:lpstr>Eliminação de níveis ao longo do tempo</vt:lpstr>
      <vt:lpstr>Proposta       protege        da                 inflação?</vt:lpstr>
      <vt:lpstr>Ao não alcançar 22,71% impõe nova perda e abre a possibilidade de ser criada no classe de sênior entre Titular e Associado, afetando “de novo” os aposentados</vt:lpstr>
      <vt:lpstr>Apresentação do PowerPoint</vt:lpstr>
      <vt:lpstr>Apresentação do PowerPoint</vt:lpstr>
      <vt:lpstr>Achatamento nos regimes de trabalho: 40 horas e DE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Inflação acumulada   Inflação acumulada no período de Setembro/2016 a Dezembro/2023 IPCA/IBGE acumulado = 42,99%   Inflações projetadas relativas ao IPCA/IBGE (BoletimFOCUSdoBancoCentral) 2024 = 3,87%  2025 = 3,50%   Total geral no período de Setembro/2016 a Dez/2025 = 53,72%</dc:title>
  <dc:creator>Ricardo Rondinel</dc:creator>
  <cp:lastModifiedBy>Usuario</cp:lastModifiedBy>
  <cp:revision>3</cp:revision>
  <dcterms:created xsi:type="dcterms:W3CDTF">2024-05-15T23:22:51Z</dcterms:created>
  <dcterms:modified xsi:type="dcterms:W3CDTF">2024-05-24T19:28:02Z</dcterms:modified>
</cp:coreProperties>
</file>