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8" r:id="rId5"/>
    <p:sldId id="264" r:id="rId6"/>
    <p:sldId id="265" r:id="rId7"/>
    <p:sldId id="266" r:id="rId8"/>
    <p:sldId id="267" r:id="rId9"/>
    <p:sldId id="263" r:id="rId10"/>
    <p:sldId id="269" r:id="rId1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0" d="100"/>
          <a:sy n="90" d="100"/>
        </p:scale>
        <p:origin x="52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F86A37-D975-3D16-241B-3135781706A3}"/>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D2A80980-F005-D2F4-5B76-257087B6BD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F5B5E977-E86B-45C5-314F-2509EF0AB5FA}"/>
              </a:ext>
            </a:extLst>
          </p:cNvPr>
          <p:cNvSpPr>
            <a:spLocks noGrp="1"/>
          </p:cNvSpPr>
          <p:nvPr>
            <p:ph type="dt" sz="half" idx="10"/>
          </p:nvPr>
        </p:nvSpPr>
        <p:spPr/>
        <p:txBody>
          <a:bodyPr/>
          <a:lstStyle/>
          <a:p>
            <a:fld id="{CEB8E4E4-5EB1-4668-A360-DCB0593335FB}" type="datetimeFigureOut">
              <a:rPr lang="pt-BR" smtClean="0"/>
              <a:t>26/08/2024</a:t>
            </a:fld>
            <a:endParaRPr lang="pt-BR"/>
          </a:p>
        </p:txBody>
      </p:sp>
      <p:sp>
        <p:nvSpPr>
          <p:cNvPr id="5" name="Espaço Reservado para Rodapé 4">
            <a:extLst>
              <a:ext uri="{FF2B5EF4-FFF2-40B4-BE49-F238E27FC236}">
                <a16:creationId xmlns:a16="http://schemas.microsoft.com/office/drawing/2014/main" id="{42EB6D06-F5A1-2F65-45C0-7E9BED03EBD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19130F1-A9D1-D214-7FDB-1D3CFB558F46}"/>
              </a:ext>
            </a:extLst>
          </p:cNvPr>
          <p:cNvSpPr>
            <a:spLocks noGrp="1"/>
          </p:cNvSpPr>
          <p:nvPr>
            <p:ph type="sldNum" sz="quarter" idx="12"/>
          </p:nvPr>
        </p:nvSpPr>
        <p:spPr/>
        <p:txBody>
          <a:bodyPr/>
          <a:lstStyle/>
          <a:p>
            <a:fld id="{B5455444-C1CD-4280-9302-41B86E1B0E8A}" type="slidenum">
              <a:rPr lang="pt-BR" smtClean="0"/>
              <a:t>‹nº›</a:t>
            </a:fld>
            <a:endParaRPr lang="pt-BR"/>
          </a:p>
        </p:txBody>
      </p:sp>
    </p:spTree>
    <p:extLst>
      <p:ext uri="{BB962C8B-B14F-4D97-AF65-F5344CB8AC3E}">
        <p14:creationId xmlns:p14="http://schemas.microsoft.com/office/powerpoint/2010/main" val="3355991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006B75-B1F1-7536-65C5-F6C597C90F8F}"/>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3C5A1AD-20B7-AE7F-C1D0-8844C65AFFB5}"/>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0F5B43B9-6833-605A-5474-78DE147C76EA}"/>
              </a:ext>
            </a:extLst>
          </p:cNvPr>
          <p:cNvSpPr>
            <a:spLocks noGrp="1"/>
          </p:cNvSpPr>
          <p:nvPr>
            <p:ph type="dt" sz="half" idx="10"/>
          </p:nvPr>
        </p:nvSpPr>
        <p:spPr/>
        <p:txBody>
          <a:bodyPr/>
          <a:lstStyle/>
          <a:p>
            <a:fld id="{CEB8E4E4-5EB1-4668-A360-DCB0593335FB}" type="datetimeFigureOut">
              <a:rPr lang="pt-BR" smtClean="0"/>
              <a:t>26/08/2024</a:t>
            </a:fld>
            <a:endParaRPr lang="pt-BR"/>
          </a:p>
        </p:txBody>
      </p:sp>
      <p:sp>
        <p:nvSpPr>
          <p:cNvPr id="5" name="Espaço Reservado para Rodapé 4">
            <a:extLst>
              <a:ext uri="{FF2B5EF4-FFF2-40B4-BE49-F238E27FC236}">
                <a16:creationId xmlns:a16="http://schemas.microsoft.com/office/drawing/2014/main" id="{D6D22464-7FF9-9F3B-DAF1-AB4F743CC33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FEC1FEF-E7B4-6C7D-88E9-C23B731861B9}"/>
              </a:ext>
            </a:extLst>
          </p:cNvPr>
          <p:cNvSpPr>
            <a:spLocks noGrp="1"/>
          </p:cNvSpPr>
          <p:nvPr>
            <p:ph type="sldNum" sz="quarter" idx="12"/>
          </p:nvPr>
        </p:nvSpPr>
        <p:spPr/>
        <p:txBody>
          <a:bodyPr/>
          <a:lstStyle/>
          <a:p>
            <a:fld id="{B5455444-C1CD-4280-9302-41B86E1B0E8A}" type="slidenum">
              <a:rPr lang="pt-BR" smtClean="0"/>
              <a:t>‹nº›</a:t>
            </a:fld>
            <a:endParaRPr lang="pt-BR"/>
          </a:p>
        </p:txBody>
      </p:sp>
    </p:spTree>
    <p:extLst>
      <p:ext uri="{BB962C8B-B14F-4D97-AF65-F5344CB8AC3E}">
        <p14:creationId xmlns:p14="http://schemas.microsoft.com/office/powerpoint/2010/main" val="1388308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3E8E8E-DDB0-BFB9-03D9-0EAD1BEF618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ADF108B0-4D62-610F-E793-909F0F02CD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2C3B584-105C-3FEA-A9B4-F43CD526F6A0}"/>
              </a:ext>
            </a:extLst>
          </p:cNvPr>
          <p:cNvSpPr>
            <a:spLocks noGrp="1"/>
          </p:cNvSpPr>
          <p:nvPr>
            <p:ph type="dt" sz="half" idx="10"/>
          </p:nvPr>
        </p:nvSpPr>
        <p:spPr/>
        <p:txBody>
          <a:bodyPr/>
          <a:lstStyle/>
          <a:p>
            <a:fld id="{CEB8E4E4-5EB1-4668-A360-DCB0593335FB}" type="datetimeFigureOut">
              <a:rPr lang="pt-BR" smtClean="0"/>
              <a:t>26/08/2024</a:t>
            </a:fld>
            <a:endParaRPr lang="pt-BR"/>
          </a:p>
        </p:txBody>
      </p:sp>
      <p:sp>
        <p:nvSpPr>
          <p:cNvPr id="5" name="Espaço Reservado para Rodapé 4">
            <a:extLst>
              <a:ext uri="{FF2B5EF4-FFF2-40B4-BE49-F238E27FC236}">
                <a16:creationId xmlns:a16="http://schemas.microsoft.com/office/drawing/2014/main" id="{D8165AAA-983E-4CBE-2E5A-29701A52084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9FADB3E-91D3-33D5-1EF8-813D0F31F0DD}"/>
              </a:ext>
            </a:extLst>
          </p:cNvPr>
          <p:cNvSpPr>
            <a:spLocks noGrp="1"/>
          </p:cNvSpPr>
          <p:nvPr>
            <p:ph type="sldNum" sz="quarter" idx="12"/>
          </p:nvPr>
        </p:nvSpPr>
        <p:spPr/>
        <p:txBody>
          <a:bodyPr/>
          <a:lstStyle/>
          <a:p>
            <a:fld id="{B5455444-C1CD-4280-9302-41B86E1B0E8A}" type="slidenum">
              <a:rPr lang="pt-BR" smtClean="0"/>
              <a:t>‹nº›</a:t>
            </a:fld>
            <a:endParaRPr lang="pt-BR"/>
          </a:p>
        </p:txBody>
      </p:sp>
    </p:spTree>
    <p:extLst>
      <p:ext uri="{BB962C8B-B14F-4D97-AF65-F5344CB8AC3E}">
        <p14:creationId xmlns:p14="http://schemas.microsoft.com/office/powerpoint/2010/main" val="3379658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D93BBC-2A3E-C45A-742B-B3A23B8FA2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BCA46AFE-68D2-1CD8-DA75-37D8AB929E26}"/>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1E298046-5B8C-33B6-5F66-E1BA1E20F968}"/>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2C46770E-61A9-6D24-9E7F-69FF6F4D318A}"/>
              </a:ext>
            </a:extLst>
          </p:cNvPr>
          <p:cNvSpPr>
            <a:spLocks noGrp="1"/>
          </p:cNvSpPr>
          <p:nvPr>
            <p:ph type="dt" sz="half" idx="10"/>
          </p:nvPr>
        </p:nvSpPr>
        <p:spPr/>
        <p:txBody>
          <a:bodyPr/>
          <a:lstStyle/>
          <a:p>
            <a:fld id="{CEB8E4E4-5EB1-4668-A360-DCB0593335FB}" type="datetimeFigureOut">
              <a:rPr lang="pt-BR" smtClean="0"/>
              <a:t>26/08/2024</a:t>
            </a:fld>
            <a:endParaRPr lang="pt-BR"/>
          </a:p>
        </p:txBody>
      </p:sp>
      <p:sp>
        <p:nvSpPr>
          <p:cNvPr id="6" name="Espaço Reservado para Rodapé 5">
            <a:extLst>
              <a:ext uri="{FF2B5EF4-FFF2-40B4-BE49-F238E27FC236}">
                <a16:creationId xmlns:a16="http://schemas.microsoft.com/office/drawing/2014/main" id="{C5153F66-2CEA-D5D6-3561-13359666AD1D}"/>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AEF585F-85FD-5CE1-E12C-110F3085627D}"/>
              </a:ext>
            </a:extLst>
          </p:cNvPr>
          <p:cNvSpPr>
            <a:spLocks noGrp="1"/>
          </p:cNvSpPr>
          <p:nvPr>
            <p:ph type="sldNum" sz="quarter" idx="12"/>
          </p:nvPr>
        </p:nvSpPr>
        <p:spPr/>
        <p:txBody>
          <a:bodyPr/>
          <a:lstStyle/>
          <a:p>
            <a:fld id="{B5455444-C1CD-4280-9302-41B86E1B0E8A}" type="slidenum">
              <a:rPr lang="pt-BR" smtClean="0"/>
              <a:t>‹nº›</a:t>
            </a:fld>
            <a:endParaRPr lang="pt-BR"/>
          </a:p>
        </p:txBody>
      </p:sp>
    </p:spTree>
    <p:extLst>
      <p:ext uri="{BB962C8B-B14F-4D97-AF65-F5344CB8AC3E}">
        <p14:creationId xmlns:p14="http://schemas.microsoft.com/office/powerpoint/2010/main" val="2158407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3B55AB-4840-2807-8AD5-E8D4DD706C07}"/>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6DD737BD-2CE6-EF45-2031-0F7BA55FA8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BD7EEF93-CD10-313C-E929-28F801F6A0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45612F6E-14AB-DE9E-F13A-839E44623A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75425C22-01BC-14FD-68E6-D1227972D96A}"/>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95A9F6C3-1F4F-6469-C8F0-6033FFA7689D}"/>
              </a:ext>
            </a:extLst>
          </p:cNvPr>
          <p:cNvSpPr>
            <a:spLocks noGrp="1"/>
          </p:cNvSpPr>
          <p:nvPr>
            <p:ph type="dt" sz="half" idx="10"/>
          </p:nvPr>
        </p:nvSpPr>
        <p:spPr/>
        <p:txBody>
          <a:bodyPr/>
          <a:lstStyle/>
          <a:p>
            <a:fld id="{CEB8E4E4-5EB1-4668-A360-DCB0593335FB}" type="datetimeFigureOut">
              <a:rPr lang="pt-BR" smtClean="0"/>
              <a:t>26/08/2024</a:t>
            </a:fld>
            <a:endParaRPr lang="pt-BR"/>
          </a:p>
        </p:txBody>
      </p:sp>
      <p:sp>
        <p:nvSpPr>
          <p:cNvPr id="8" name="Espaço Reservado para Rodapé 7">
            <a:extLst>
              <a:ext uri="{FF2B5EF4-FFF2-40B4-BE49-F238E27FC236}">
                <a16:creationId xmlns:a16="http://schemas.microsoft.com/office/drawing/2014/main" id="{82E09B9D-D736-101D-FC87-96EC8CFE7513}"/>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ED76D187-148C-1A5F-713F-CA8B7118D882}"/>
              </a:ext>
            </a:extLst>
          </p:cNvPr>
          <p:cNvSpPr>
            <a:spLocks noGrp="1"/>
          </p:cNvSpPr>
          <p:nvPr>
            <p:ph type="sldNum" sz="quarter" idx="12"/>
          </p:nvPr>
        </p:nvSpPr>
        <p:spPr/>
        <p:txBody>
          <a:bodyPr/>
          <a:lstStyle/>
          <a:p>
            <a:fld id="{B5455444-C1CD-4280-9302-41B86E1B0E8A}" type="slidenum">
              <a:rPr lang="pt-BR" smtClean="0"/>
              <a:t>‹nº›</a:t>
            </a:fld>
            <a:endParaRPr lang="pt-BR"/>
          </a:p>
        </p:txBody>
      </p:sp>
    </p:spTree>
    <p:extLst>
      <p:ext uri="{BB962C8B-B14F-4D97-AF65-F5344CB8AC3E}">
        <p14:creationId xmlns:p14="http://schemas.microsoft.com/office/powerpoint/2010/main" val="2715584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167896-F16E-3CAD-CFF1-3B459FA911B9}"/>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78268ABE-1194-4082-96E2-C2B5B91B528E}"/>
              </a:ext>
            </a:extLst>
          </p:cNvPr>
          <p:cNvSpPr>
            <a:spLocks noGrp="1"/>
          </p:cNvSpPr>
          <p:nvPr>
            <p:ph type="dt" sz="half" idx="10"/>
          </p:nvPr>
        </p:nvSpPr>
        <p:spPr/>
        <p:txBody>
          <a:bodyPr/>
          <a:lstStyle/>
          <a:p>
            <a:fld id="{CEB8E4E4-5EB1-4668-A360-DCB0593335FB}" type="datetimeFigureOut">
              <a:rPr lang="pt-BR" smtClean="0"/>
              <a:t>26/08/2024</a:t>
            </a:fld>
            <a:endParaRPr lang="pt-BR"/>
          </a:p>
        </p:txBody>
      </p:sp>
      <p:sp>
        <p:nvSpPr>
          <p:cNvPr id="4" name="Espaço Reservado para Rodapé 3">
            <a:extLst>
              <a:ext uri="{FF2B5EF4-FFF2-40B4-BE49-F238E27FC236}">
                <a16:creationId xmlns:a16="http://schemas.microsoft.com/office/drawing/2014/main" id="{C3F2C4EB-5B50-3F6B-5BDE-CC9D12D16EF0}"/>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4858D919-EF96-8239-91AA-670FB6EBFFE7}"/>
              </a:ext>
            </a:extLst>
          </p:cNvPr>
          <p:cNvSpPr>
            <a:spLocks noGrp="1"/>
          </p:cNvSpPr>
          <p:nvPr>
            <p:ph type="sldNum" sz="quarter" idx="12"/>
          </p:nvPr>
        </p:nvSpPr>
        <p:spPr/>
        <p:txBody>
          <a:bodyPr/>
          <a:lstStyle/>
          <a:p>
            <a:fld id="{B5455444-C1CD-4280-9302-41B86E1B0E8A}" type="slidenum">
              <a:rPr lang="pt-BR" smtClean="0"/>
              <a:t>‹nº›</a:t>
            </a:fld>
            <a:endParaRPr lang="pt-BR"/>
          </a:p>
        </p:txBody>
      </p:sp>
    </p:spTree>
    <p:extLst>
      <p:ext uri="{BB962C8B-B14F-4D97-AF65-F5344CB8AC3E}">
        <p14:creationId xmlns:p14="http://schemas.microsoft.com/office/powerpoint/2010/main" val="3611666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DD351E33-1477-F467-2E74-B08F76424255}"/>
              </a:ext>
            </a:extLst>
          </p:cNvPr>
          <p:cNvSpPr>
            <a:spLocks noGrp="1"/>
          </p:cNvSpPr>
          <p:nvPr>
            <p:ph type="dt" sz="half" idx="10"/>
          </p:nvPr>
        </p:nvSpPr>
        <p:spPr/>
        <p:txBody>
          <a:bodyPr/>
          <a:lstStyle/>
          <a:p>
            <a:fld id="{CEB8E4E4-5EB1-4668-A360-DCB0593335FB}" type="datetimeFigureOut">
              <a:rPr lang="pt-BR" smtClean="0"/>
              <a:t>26/08/2024</a:t>
            </a:fld>
            <a:endParaRPr lang="pt-BR"/>
          </a:p>
        </p:txBody>
      </p:sp>
      <p:sp>
        <p:nvSpPr>
          <p:cNvPr id="3" name="Espaço Reservado para Rodapé 2">
            <a:extLst>
              <a:ext uri="{FF2B5EF4-FFF2-40B4-BE49-F238E27FC236}">
                <a16:creationId xmlns:a16="http://schemas.microsoft.com/office/drawing/2014/main" id="{C4CF2F32-44AA-41C0-A91F-C9BB78F4F6B7}"/>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50F1E1EF-D626-F7A4-7632-9BFA1C91C9B5}"/>
              </a:ext>
            </a:extLst>
          </p:cNvPr>
          <p:cNvSpPr>
            <a:spLocks noGrp="1"/>
          </p:cNvSpPr>
          <p:nvPr>
            <p:ph type="sldNum" sz="quarter" idx="12"/>
          </p:nvPr>
        </p:nvSpPr>
        <p:spPr/>
        <p:txBody>
          <a:bodyPr/>
          <a:lstStyle/>
          <a:p>
            <a:fld id="{B5455444-C1CD-4280-9302-41B86E1B0E8A}" type="slidenum">
              <a:rPr lang="pt-BR" smtClean="0"/>
              <a:t>‹nº›</a:t>
            </a:fld>
            <a:endParaRPr lang="pt-BR"/>
          </a:p>
        </p:txBody>
      </p:sp>
    </p:spTree>
    <p:extLst>
      <p:ext uri="{BB962C8B-B14F-4D97-AF65-F5344CB8AC3E}">
        <p14:creationId xmlns:p14="http://schemas.microsoft.com/office/powerpoint/2010/main" val="3331992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DB563E-D196-E9C8-D346-461095F23455}"/>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6145C5E2-4D7C-938A-35B3-6A5CD83284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7B734ABD-BDD7-24F3-A556-A442402A18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631CAB2F-5252-9419-DAF0-E90891F58C1A}"/>
              </a:ext>
            </a:extLst>
          </p:cNvPr>
          <p:cNvSpPr>
            <a:spLocks noGrp="1"/>
          </p:cNvSpPr>
          <p:nvPr>
            <p:ph type="dt" sz="half" idx="10"/>
          </p:nvPr>
        </p:nvSpPr>
        <p:spPr/>
        <p:txBody>
          <a:bodyPr/>
          <a:lstStyle/>
          <a:p>
            <a:fld id="{CEB8E4E4-5EB1-4668-A360-DCB0593335FB}" type="datetimeFigureOut">
              <a:rPr lang="pt-BR" smtClean="0"/>
              <a:t>26/08/2024</a:t>
            </a:fld>
            <a:endParaRPr lang="pt-BR"/>
          </a:p>
        </p:txBody>
      </p:sp>
      <p:sp>
        <p:nvSpPr>
          <p:cNvPr id="6" name="Espaço Reservado para Rodapé 5">
            <a:extLst>
              <a:ext uri="{FF2B5EF4-FFF2-40B4-BE49-F238E27FC236}">
                <a16:creationId xmlns:a16="http://schemas.microsoft.com/office/drawing/2014/main" id="{942B019C-1506-21EC-C53E-10ECF6743E12}"/>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39DA4E1F-3FB0-66E6-A96B-7F1FE1591329}"/>
              </a:ext>
            </a:extLst>
          </p:cNvPr>
          <p:cNvSpPr>
            <a:spLocks noGrp="1"/>
          </p:cNvSpPr>
          <p:nvPr>
            <p:ph type="sldNum" sz="quarter" idx="12"/>
          </p:nvPr>
        </p:nvSpPr>
        <p:spPr/>
        <p:txBody>
          <a:bodyPr/>
          <a:lstStyle/>
          <a:p>
            <a:fld id="{B5455444-C1CD-4280-9302-41B86E1B0E8A}" type="slidenum">
              <a:rPr lang="pt-BR" smtClean="0"/>
              <a:t>‹nº›</a:t>
            </a:fld>
            <a:endParaRPr lang="pt-BR"/>
          </a:p>
        </p:txBody>
      </p:sp>
    </p:spTree>
    <p:extLst>
      <p:ext uri="{BB962C8B-B14F-4D97-AF65-F5344CB8AC3E}">
        <p14:creationId xmlns:p14="http://schemas.microsoft.com/office/powerpoint/2010/main" val="1123069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DF7D38-549E-45BB-171D-363B30B80B4B}"/>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5B1CE87E-78EA-F9E6-B36A-4B564D8368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CAAC0EAA-DF86-2196-E113-BC528636A2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231726BE-BBC9-6E2C-F185-C585B34DD6D9}"/>
              </a:ext>
            </a:extLst>
          </p:cNvPr>
          <p:cNvSpPr>
            <a:spLocks noGrp="1"/>
          </p:cNvSpPr>
          <p:nvPr>
            <p:ph type="dt" sz="half" idx="10"/>
          </p:nvPr>
        </p:nvSpPr>
        <p:spPr/>
        <p:txBody>
          <a:bodyPr/>
          <a:lstStyle/>
          <a:p>
            <a:fld id="{CEB8E4E4-5EB1-4668-A360-DCB0593335FB}" type="datetimeFigureOut">
              <a:rPr lang="pt-BR" smtClean="0"/>
              <a:t>26/08/2024</a:t>
            </a:fld>
            <a:endParaRPr lang="pt-BR"/>
          </a:p>
        </p:txBody>
      </p:sp>
      <p:sp>
        <p:nvSpPr>
          <p:cNvPr id="6" name="Espaço Reservado para Rodapé 5">
            <a:extLst>
              <a:ext uri="{FF2B5EF4-FFF2-40B4-BE49-F238E27FC236}">
                <a16:creationId xmlns:a16="http://schemas.microsoft.com/office/drawing/2014/main" id="{FDEA141C-1BD3-62FB-F04F-F9A7F709613C}"/>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BEFA53D1-700A-41A3-B284-4EFADECD00BB}"/>
              </a:ext>
            </a:extLst>
          </p:cNvPr>
          <p:cNvSpPr>
            <a:spLocks noGrp="1"/>
          </p:cNvSpPr>
          <p:nvPr>
            <p:ph type="sldNum" sz="quarter" idx="12"/>
          </p:nvPr>
        </p:nvSpPr>
        <p:spPr/>
        <p:txBody>
          <a:bodyPr/>
          <a:lstStyle/>
          <a:p>
            <a:fld id="{B5455444-C1CD-4280-9302-41B86E1B0E8A}" type="slidenum">
              <a:rPr lang="pt-BR" smtClean="0"/>
              <a:t>‹nº›</a:t>
            </a:fld>
            <a:endParaRPr lang="pt-BR"/>
          </a:p>
        </p:txBody>
      </p:sp>
    </p:spTree>
    <p:extLst>
      <p:ext uri="{BB962C8B-B14F-4D97-AF65-F5344CB8AC3E}">
        <p14:creationId xmlns:p14="http://schemas.microsoft.com/office/powerpoint/2010/main" val="3654620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00B755-D4D3-81D4-97E3-9440F12428FA}"/>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F3660F36-5E79-DF73-4887-82167D07AB21}"/>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AADC979-4CE4-6925-ECE4-1E8A85A96D01}"/>
              </a:ext>
            </a:extLst>
          </p:cNvPr>
          <p:cNvSpPr>
            <a:spLocks noGrp="1"/>
          </p:cNvSpPr>
          <p:nvPr>
            <p:ph type="dt" sz="half" idx="10"/>
          </p:nvPr>
        </p:nvSpPr>
        <p:spPr/>
        <p:txBody>
          <a:bodyPr/>
          <a:lstStyle/>
          <a:p>
            <a:fld id="{CEB8E4E4-5EB1-4668-A360-DCB0593335FB}" type="datetimeFigureOut">
              <a:rPr lang="pt-BR" smtClean="0"/>
              <a:t>26/08/2024</a:t>
            </a:fld>
            <a:endParaRPr lang="pt-BR"/>
          </a:p>
        </p:txBody>
      </p:sp>
      <p:sp>
        <p:nvSpPr>
          <p:cNvPr id="5" name="Espaço Reservado para Rodapé 4">
            <a:extLst>
              <a:ext uri="{FF2B5EF4-FFF2-40B4-BE49-F238E27FC236}">
                <a16:creationId xmlns:a16="http://schemas.microsoft.com/office/drawing/2014/main" id="{3437C5F1-9603-F885-C0F2-09ABB85393D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68EFA24-154B-8C7A-5233-AF81EB695BCB}"/>
              </a:ext>
            </a:extLst>
          </p:cNvPr>
          <p:cNvSpPr>
            <a:spLocks noGrp="1"/>
          </p:cNvSpPr>
          <p:nvPr>
            <p:ph type="sldNum" sz="quarter" idx="12"/>
          </p:nvPr>
        </p:nvSpPr>
        <p:spPr/>
        <p:txBody>
          <a:bodyPr/>
          <a:lstStyle/>
          <a:p>
            <a:fld id="{B5455444-C1CD-4280-9302-41B86E1B0E8A}" type="slidenum">
              <a:rPr lang="pt-BR" smtClean="0"/>
              <a:t>‹nº›</a:t>
            </a:fld>
            <a:endParaRPr lang="pt-BR"/>
          </a:p>
        </p:txBody>
      </p:sp>
    </p:spTree>
    <p:extLst>
      <p:ext uri="{BB962C8B-B14F-4D97-AF65-F5344CB8AC3E}">
        <p14:creationId xmlns:p14="http://schemas.microsoft.com/office/powerpoint/2010/main" val="399480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DA1C2C-EF29-9A0E-DB7C-B56EBFA1A58D}"/>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38BB73E6-0CA2-7B2C-C204-5326BFFA0D8C}"/>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129222EA-EEC8-9F72-EADA-8919D97950EE}"/>
              </a:ext>
            </a:extLst>
          </p:cNvPr>
          <p:cNvSpPr>
            <a:spLocks noGrp="1"/>
          </p:cNvSpPr>
          <p:nvPr>
            <p:ph type="dt" sz="half" idx="10"/>
          </p:nvPr>
        </p:nvSpPr>
        <p:spPr/>
        <p:txBody>
          <a:bodyPr/>
          <a:lstStyle/>
          <a:p>
            <a:fld id="{CEB8E4E4-5EB1-4668-A360-DCB0593335FB}" type="datetimeFigureOut">
              <a:rPr lang="pt-BR" smtClean="0"/>
              <a:t>26/08/2024</a:t>
            </a:fld>
            <a:endParaRPr lang="pt-BR"/>
          </a:p>
        </p:txBody>
      </p:sp>
      <p:sp>
        <p:nvSpPr>
          <p:cNvPr id="5" name="Espaço Reservado para Rodapé 4">
            <a:extLst>
              <a:ext uri="{FF2B5EF4-FFF2-40B4-BE49-F238E27FC236}">
                <a16:creationId xmlns:a16="http://schemas.microsoft.com/office/drawing/2014/main" id="{D734A89B-C35A-A947-F723-F112EC52D90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1C1ED34-9739-744E-D1CF-B9B2834DF098}"/>
              </a:ext>
            </a:extLst>
          </p:cNvPr>
          <p:cNvSpPr>
            <a:spLocks noGrp="1"/>
          </p:cNvSpPr>
          <p:nvPr>
            <p:ph type="sldNum" sz="quarter" idx="12"/>
          </p:nvPr>
        </p:nvSpPr>
        <p:spPr/>
        <p:txBody>
          <a:bodyPr/>
          <a:lstStyle/>
          <a:p>
            <a:fld id="{B5455444-C1CD-4280-9302-41B86E1B0E8A}" type="slidenum">
              <a:rPr lang="pt-BR" smtClean="0"/>
              <a:t>‹nº›</a:t>
            </a:fld>
            <a:endParaRPr lang="pt-BR"/>
          </a:p>
        </p:txBody>
      </p:sp>
    </p:spTree>
    <p:extLst>
      <p:ext uri="{BB962C8B-B14F-4D97-AF65-F5344CB8AC3E}">
        <p14:creationId xmlns:p14="http://schemas.microsoft.com/office/powerpoint/2010/main" val="2870962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42591743-0F44-4E32-3079-DA0CBB7854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1494E11A-5F8E-66EA-72A8-21EC4A5BCD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4F87C747-AA9A-800F-4E11-BCC355AE5E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B8E4E4-5EB1-4668-A360-DCB0593335FB}" type="datetimeFigureOut">
              <a:rPr lang="pt-BR" smtClean="0"/>
              <a:t>26/08/2024</a:t>
            </a:fld>
            <a:endParaRPr lang="pt-BR"/>
          </a:p>
        </p:txBody>
      </p:sp>
      <p:sp>
        <p:nvSpPr>
          <p:cNvPr id="5" name="Espaço Reservado para Rodapé 4">
            <a:extLst>
              <a:ext uri="{FF2B5EF4-FFF2-40B4-BE49-F238E27FC236}">
                <a16:creationId xmlns:a16="http://schemas.microsoft.com/office/drawing/2014/main" id="{32860F2B-B5B6-29C0-B382-7105312FBB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F79C4E35-0CBE-266F-0D61-17C88E1D78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455444-C1CD-4280-9302-41B86E1B0E8A}" type="slidenum">
              <a:rPr lang="pt-BR" smtClean="0"/>
              <a:t>‹nº›</a:t>
            </a:fld>
            <a:endParaRPr lang="pt-BR"/>
          </a:p>
        </p:txBody>
      </p:sp>
    </p:spTree>
    <p:extLst>
      <p:ext uri="{BB962C8B-B14F-4D97-AF65-F5344CB8AC3E}">
        <p14:creationId xmlns:p14="http://schemas.microsoft.com/office/powerpoint/2010/main" val="38916965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m 4" descr="Texto&#10;&#10;Descrição gerada automaticamente">
            <a:extLst>
              <a:ext uri="{FF2B5EF4-FFF2-40B4-BE49-F238E27FC236}">
                <a16:creationId xmlns:a16="http://schemas.microsoft.com/office/drawing/2014/main" id="{AAD04118-AB0C-EEC4-D75F-AE92FA271087}"/>
              </a:ext>
            </a:extLst>
          </p:cNvPr>
          <p:cNvPicPr>
            <a:picLocks noChangeAspect="1"/>
          </p:cNvPicPr>
          <p:nvPr/>
        </p:nvPicPr>
        <p:blipFill>
          <a:blip r:embed="rId2">
            <a:extLst>
              <a:ext uri="{28A0092B-C50C-407E-A947-70E740481C1C}">
                <a14:useLocalDpi xmlns:a14="http://schemas.microsoft.com/office/drawing/2010/main" val="0"/>
              </a:ext>
            </a:extLst>
          </a:blip>
          <a:srcRect r="2462"/>
          <a:stretch/>
        </p:blipFill>
        <p:spPr>
          <a:xfrm>
            <a:off x="3882570" y="10"/>
            <a:ext cx="8309429" cy="6857990"/>
          </a:xfrm>
          <a:custGeom>
            <a:avLst/>
            <a:gdLst/>
            <a:ahLst/>
            <a:cxnLst/>
            <a:rect l="l" t="t" r="r" b="b"/>
            <a:pathLst>
              <a:path w="12192000" h="6858000">
                <a:moveTo>
                  <a:pt x="0" y="0"/>
                </a:moveTo>
                <a:lnTo>
                  <a:pt x="12192000" y="0"/>
                </a:lnTo>
                <a:lnTo>
                  <a:pt x="12192000" y="6858000"/>
                </a:lnTo>
                <a:lnTo>
                  <a:pt x="0" y="6858000"/>
                </a:lnTo>
                <a:close/>
              </a:path>
            </a:pathLst>
          </a:custGeom>
        </p:spPr>
      </p:pic>
      <p:grpSp>
        <p:nvGrpSpPr>
          <p:cNvPr id="10" name="Group 9">
            <a:extLst>
              <a:ext uri="{FF2B5EF4-FFF2-40B4-BE49-F238E27FC236}">
                <a16:creationId xmlns:a16="http://schemas.microsoft.com/office/drawing/2014/main" id="{63737881-458F-40AD-B72B-B57D267DC4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11" name="Freeform: Shape 10">
              <a:extLst>
                <a:ext uri="{FF2B5EF4-FFF2-40B4-BE49-F238E27FC236}">
                  <a16:creationId xmlns:a16="http://schemas.microsoft.com/office/drawing/2014/main" id="{C2967126-346F-41EA-982D-63D8EBB60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 name="Group 11">
              <a:extLst>
                <a:ext uri="{FF2B5EF4-FFF2-40B4-BE49-F238E27FC236}">
                  <a16:creationId xmlns:a16="http://schemas.microsoft.com/office/drawing/2014/main" id="{1BCD9601-1F44-4E40-998C-1B256DAE946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3" name="Group 12">
                <a:extLst>
                  <a:ext uri="{FF2B5EF4-FFF2-40B4-BE49-F238E27FC236}">
                    <a16:creationId xmlns:a16="http://schemas.microsoft.com/office/drawing/2014/main" id="{1A1CA4E9-12FA-47EB-8471-25E8D55152C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7" name="Freeform: Shape 16">
                  <a:extLst>
                    <a:ext uri="{FF2B5EF4-FFF2-40B4-BE49-F238E27FC236}">
                      <a16:creationId xmlns:a16="http://schemas.microsoft.com/office/drawing/2014/main" id="{E13A9BF0-334C-4457-A635-9CA4877E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FF05821A-8598-44E4-A18C-538D5331E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4" name="Group 13">
                <a:extLst>
                  <a:ext uri="{FF2B5EF4-FFF2-40B4-BE49-F238E27FC236}">
                    <a16:creationId xmlns:a16="http://schemas.microsoft.com/office/drawing/2014/main" id="{8A4ECC81-E17F-4F87-9A0B-398363A864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3">
                  <a:alphaModFix amt="57000"/>
                </a:blip>
                <a:tile tx="0" ty="0" sx="100000" sy="100000" flip="none" algn="tl"/>
              </a:blipFill>
              <a:effectLst/>
            </p:grpSpPr>
            <p:sp>
              <p:nvSpPr>
                <p:cNvPr id="15" name="Freeform: Shape 14">
                  <a:extLst>
                    <a:ext uri="{FF2B5EF4-FFF2-40B4-BE49-F238E27FC236}">
                      <a16:creationId xmlns:a16="http://schemas.microsoft.com/office/drawing/2014/main" id="{1FBBD7D8-A895-40D0-A53D-DEDF495B2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BA602493-BC70-48CF-BDBA-88A866227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6" name="CaixaDeTexto 5">
            <a:extLst>
              <a:ext uri="{FF2B5EF4-FFF2-40B4-BE49-F238E27FC236}">
                <a16:creationId xmlns:a16="http://schemas.microsoft.com/office/drawing/2014/main" id="{206F538E-51C9-2ED5-8B29-C18552EADA6A}"/>
              </a:ext>
            </a:extLst>
          </p:cNvPr>
          <p:cNvSpPr txBox="1"/>
          <p:nvPr/>
        </p:nvSpPr>
        <p:spPr>
          <a:xfrm>
            <a:off x="451880" y="1490007"/>
            <a:ext cx="3017712" cy="3508653"/>
          </a:xfrm>
          <a:prstGeom prst="rect">
            <a:avLst/>
          </a:prstGeom>
          <a:noFill/>
        </p:spPr>
        <p:txBody>
          <a:bodyPr wrap="square" rtlCol="0">
            <a:spAutoFit/>
          </a:bodyPr>
          <a:lstStyle/>
          <a:p>
            <a:pPr algn="ctr"/>
            <a:r>
              <a:rPr lang="pt-BR" sz="3800" dirty="0">
                <a:solidFill>
                  <a:schemeClr val="bg1"/>
                </a:solidFill>
              </a:rPr>
              <a:t>André Martins</a:t>
            </a:r>
          </a:p>
          <a:p>
            <a:pPr algn="ctr"/>
            <a:endParaRPr lang="pt-BR" sz="3200" dirty="0">
              <a:solidFill>
                <a:schemeClr val="bg1"/>
              </a:solidFill>
            </a:endParaRPr>
          </a:p>
          <a:p>
            <a:pPr algn="ctr"/>
            <a:endParaRPr lang="pt-BR" sz="3200" dirty="0">
              <a:solidFill>
                <a:schemeClr val="bg1"/>
              </a:solidFill>
            </a:endParaRPr>
          </a:p>
          <a:p>
            <a:pPr algn="ctr"/>
            <a:r>
              <a:rPr lang="pt-BR" sz="2400" dirty="0">
                <a:solidFill>
                  <a:schemeClr val="bg1"/>
                </a:solidFill>
              </a:rPr>
              <a:t>Professor EBTT do IFRS </a:t>
            </a:r>
            <a:r>
              <a:rPr lang="pt-BR" sz="2400" i="1" dirty="0">
                <a:solidFill>
                  <a:schemeClr val="bg1"/>
                </a:solidFill>
              </a:rPr>
              <a:t>Campus</a:t>
            </a:r>
            <a:r>
              <a:rPr lang="pt-BR" sz="2400" dirty="0">
                <a:solidFill>
                  <a:schemeClr val="bg1"/>
                </a:solidFill>
              </a:rPr>
              <a:t> Porto Alegre, diretor do SINDOIF SSIND e integrante do GT Carreira</a:t>
            </a:r>
          </a:p>
        </p:txBody>
      </p:sp>
    </p:spTree>
    <p:extLst>
      <p:ext uri="{BB962C8B-B14F-4D97-AF65-F5344CB8AC3E}">
        <p14:creationId xmlns:p14="http://schemas.microsoft.com/office/powerpoint/2010/main" val="429440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AD42FAFD-77AE-1CB6-6AA3-E266736DB474}"/>
              </a:ext>
            </a:extLst>
          </p:cNvPr>
          <p:cNvSpPr txBox="1"/>
          <p:nvPr/>
        </p:nvSpPr>
        <p:spPr>
          <a:xfrm>
            <a:off x="858416" y="662473"/>
            <a:ext cx="10403633" cy="584775"/>
          </a:xfrm>
          <a:prstGeom prst="rect">
            <a:avLst/>
          </a:prstGeom>
          <a:noFill/>
        </p:spPr>
        <p:txBody>
          <a:bodyPr wrap="square" rtlCol="0">
            <a:spAutoFit/>
          </a:bodyPr>
          <a:lstStyle/>
          <a:p>
            <a:pPr algn="ctr"/>
            <a:r>
              <a:rPr lang="pt-BR" sz="3200" b="1" dirty="0"/>
              <a:t>Atuais princípios de carreira defendidos pelo ANDES-SN</a:t>
            </a:r>
          </a:p>
        </p:txBody>
      </p:sp>
      <p:sp>
        <p:nvSpPr>
          <p:cNvPr id="3" name="CaixaDeTexto 2">
            <a:extLst>
              <a:ext uri="{FF2B5EF4-FFF2-40B4-BE49-F238E27FC236}">
                <a16:creationId xmlns:a16="http://schemas.microsoft.com/office/drawing/2014/main" id="{466C08EE-599B-5FA4-2B24-72132FA7B45F}"/>
              </a:ext>
            </a:extLst>
          </p:cNvPr>
          <p:cNvSpPr txBox="1"/>
          <p:nvPr/>
        </p:nvSpPr>
        <p:spPr>
          <a:xfrm>
            <a:off x="894183" y="1602297"/>
            <a:ext cx="10403633" cy="4801314"/>
          </a:xfrm>
          <a:prstGeom prst="rect">
            <a:avLst/>
          </a:prstGeom>
          <a:noFill/>
        </p:spPr>
        <p:txBody>
          <a:bodyPr wrap="square" rtlCol="0">
            <a:spAutoFit/>
          </a:bodyPr>
          <a:lstStyle/>
          <a:p>
            <a:pPr marL="285750" indent="-285750" algn="just">
              <a:buFont typeface="Wingdings" panose="05000000000000000000" pitchFamily="2" charset="2"/>
              <a:buChar char="Ø"/>
            </a:pPr>
            <a:r>
              <a:rPr lang="pt-BR" dirty="0"/>
              <a:t>Carreira única do magistério federal como etapa inicial para uma única carreira do magistério público em todos os entes federados (estados, municípios e distrito federal)</a:t>
            </a:r>
          </a:p>
          <a:p>
            <a:pPr marL="285750" indent="-285750" algn="just">
              <a:buFont typeface="Wingdings" panose="05000000000000000000" pitchFamily="2" charset="2"/>
              <a:buChar char="Ø"/>
            </a:pPr>
            <a:endParaRPr lang="pt-BR" dirty="0"/>
          </a:p>
          <a:p>
            <a:pPr marL="285750" indent="-285750" algn="just">
              <a:buFont typeface="Wingdings" panose="05000000000000000000" pitchFamily="2" charset="2"/>
              <a:buChar char="Ø"/>
            </a:pPr>
            <a:r>
              <a:rPr lang="pt-BR" dirty="0"/>
              <a:t>A valorização do trabalho docente que deve ser estruturado a partir da indissociabilidade entre ensino, pesquisa e extensão, respeitando os Art. 206 e 207 da Constituição Federal</a:t>
            </a:r>
          </a:p>
          <a:p>
            <a:pPr marL="285750" indent="-285750" algn="just">
              <a:buFont typeface="Wingdings" panose="05000000000000000000" pitchFamily="2" charset="2"/>
              <a:buChar char="Ø"/>
            </a:pPr>
            <a:endParaRPr lang="pt-BR" dirty="0"/>
          </a:p>
          <a:p>
            <a:pPr marL="285750" indent="-285750" algn="just">
              <a:buFont typeface="Wingdings" panose="05000000000000000000" pitchFamily="2" charset="2"/>
              <a:buChar char="Ø"/>
            </a:pPr>
            <a:r>
              <a:rPr lang="pt-BR" dirty="0"/>
              <a:t>A valorização da dedicação exclusiva (DE), entendida como o regime de trabalho preferencial no magistério público</a:t>
            </a:r>
          </a:p>
          <a:p>
            <a:pPr marL="285750" indent="-285750" algn="just">
              <a:buFont typeface="Wingdings" panose="05000000000000000000" pitchFamily="2" charset="2"/>
              <a:buChar char="Ø"/>
            </a:pPr>
            <a:endParaRPr lang="pt-BR" dirty="0"/>
          </a:p>
          <a:p>
            <a:pPr marL="285750" indent="-285750" algn="just">
              <a:buFont typeface="Wingdings" panose="05000000000000000000" pitchFamily="2" charset="2"/>
              <a:buChar char="Ø"/>
            </a:pPr>
            <a:r>
              <a:rPr lang="pt-BR" dirty="0"/>
              <a:t>A isonomia salarial, em valor integral correspondente a cada posição na carreira, resultando na incorporação de gratificações e/ou retribuições, formando uma única linha remuneratória salarial</a:t>
            </a:r>
          </a:p>
          <a:p>
            <a:pPr marL="285750" indent="-285750" algn="just">
              <a:buFont typeface="Wingdings" panose="05000000000000000000" pitchFamily="2" charset="2"/>
              <a:buChar char="Ø"/>
            </a:pPr>
            <a:endParaRPr lang="pt-BR" dirty="0"/>
          </a:p>
          <a:p>
            <a:pPr marL="285750" indent="-285750" algn="just">
              <a:buFont typeface="Wingdings" panose="05000000000000000000" pitchFamily="2" charset="2"/>
              <a:buChar char="Ø"/>
            </a:pPr>
            <a:r>
              <a:rPr lang="pt-BR" dirty="0"/>
              <a:t>A garantia da transposição dos docentes aposentados e aposentadas com o devido enquadramento que corresponda à posição relativa na carreira no momento em que se deu a aposentadoria</a:t>
            </a:r>
          </a:p>
          <a:p>
            <a:pPr marL="285750" indent="-285750" algn="just">
              <a:buFont typeface="Wingdings" panose="05000000000000000000" pitchFamily="2" charset="2"/>
              <a:buChar char="Ø"/>
            </a:pPr>
            <a:endParaRPr lang="pt-BR" dirty="0"/>
          </a:p>
          <a:p>
            <a:pPr marL="285750" indent="-285750" algn="just">
              <a:buFont typeface="Wingdings" panose="05000000000000000000" pitchFamily="2" charset="2"/>
              <a:buChar char="Ø"/>
            </a:pPr>
            <a:r>
              <a:rPr lang="pt-BR" dirty="0"/>
              <a:t>O desenvolvimento da carreira dissociado de avaliação produtivista, inclusive para o topo da carreira (atual titular)</a:t>
            </a:r>
          </a:p>
        </p:txBody>
      </p:sp>
    </p:spTree>
    <p:extLst>
      <p:ext uri="{BB962C8B-B14F-4D97-AF65-F5344CB8AC3E}">
        <p14:creationId xmlns:p14="http://schemas.microsoft.com/office/powerpoint/2010/main" val="3077090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 calcmode="lin" valueType="num">
                                      <p:cBhvr additive="base">
                                        <p:cTn id="4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AD42FAFD-77AE-1CB6-6AA3-E266736DB474}"/>
              </a:ext>
            </a:extLst>
          </p:cNvPr>
          <p:cNvSpPr txBox="1"/>
          <p:nvPr/>
        </p:nvSpPr>
        <p:spPr>
          <a:xfrm>
            <a:off x="858416" y="662473"/>
            <a:ext cx="10403633" cy="584775"/>
          </a:xfrm>
          <a:prstGeom prst="rect">
            <a:avLst/>
          </a:prstGeom>
          <a:noFill/>
        </p:spPr>
        <p:txBody>
          <a:bodyPr wrap="square" rtlCol="0">
            <a:spAutoFit/>
          </a:bodyPr>
          <a:lstStyle/>
          <a:p>
            <a:pPr algn="ctr"/>
            <a:r>
              <a:rPr lang="pt-BR" sz="3200" b="1" dirty="0"/>
              <a:t>Escopo para uma carreira única docente</a:t>
            </a:r>
          </a:p>
        </p:txBody>
      </p:sp>
      <p:sp>
        <p:nvSpPr>
          <p:cNvPr id="3" name="CaixaDeTexto 2">
            <a:extLst>
              <a:ext uri="{FF2B5EF4-FFF2-40B4-BE49-F238E27FC236}">
                <a16:creationId xmlns:a16="http://schemas.microsoft.com/office/drawing/2014/main" id="{466C08EE-599B-5FA4-2B24-72132FA7B45F}"/>
              </a:ext>
            </a:extLst>
          </p:cNvPr>
          <p:cNvSpPr txBox="1"/>
          <p:nvPr/>
        </p:nvSpPr>
        <p:spPr>
          <a:xfrm>
            <a:off x="894183" y="1582238"/>
            <a:ext cx="10403633" cy="4524315"/>
          </a:xfrm>
          <a:prstGeom prst="rect">
            <a:avLst/>
          </a:prstGeom>
          <a:noFill/>
        </p:spPr>
        <p:txBody>
          <a:bodyPr wrap="square" rtlCol="0">
            <a:spAutoFit/>
          </a:bodyPr>
          <a:lstStyle/>
          <a:p>
            <a:pPr marL="285750" indent="-285750" algn="just">
              <a:buFont typeface="Wingdings" panose="05000000000000000000" pitchFamily="2" charset="2"/>
              <a:buChar char="Ø"/>
            </a:pPr>
            <a:r>
              <a:rPr lang="pt-BR" dirty="0"/>
              <a:t>Para o magistério federal como etapa inicial de implantação</a:t>
            </a:r>
          </a:p>
          <a:p>
            <a:pPr algn="just"/>
            <a:endParaRPr lang="pt-BR" dirty="0"/>
          </a:p>
          <a:p>
            <a:pPr marL="285750" indent="-285750" algn="just">
              <a:buFont typeface="Wingdings" panose="05000000000000000000" pitchFamily="2" charset="2"/>
              <a:buChar char="Ø"/>
            </a:pPr>
            <a:r>
              <a:rPr lang="pt-BR" dirty="0"/>
              <a:t>Para todas as redes de educação federal:</a:t>
            </a:r>
          </a:p>
          <a:p>
            <a:pPr marL="342900" indent="-342900" algn="just">
              <a:buAutoNum type="arabicPeriod"/>
            </a:pPr>
            <a:r>
              <a:rPr lang="pt-BR" dirty="0"/>
              <a:t>Para as 69 instituições da Rede de Ensino Superior (universidades federais e colégios de educação básica vinculados)</a:t>
            </a:r>
          </a:p>
          <a:p>
            <a:pPr marL="342900" indent="-342900" algn="just">
              <a:buAutoNum type="arabicPeriod"/>
            </a:pPr>
            <a:r>
              <a:rPr lang="pt-BR" dirty="0"/>
              <a:t>Para as 41 instituições da Rede de Educação Profissional, Científica e Tecnológica (institutos federais, centros federais de educação tecnológica e Colégio Pedro II)</a:t>
            </a:r>
          </a:p>
          <a:p>
            <a:pPr marL="342900" indent="-342900" algn="just">
              <a:buAutoNum type="arabicPeriod"/>
            </a:pPr>
            <a:r>
              <a:rPr lang="pt-BR" dirty="0"/>
              <a:t>Para as 26 instituições da Rede de Educação do Ministério da Defesa (colégios militares e academias da aeronáutica, do exército e da marinha) </a:t>
            </a:r>
          </a:p>
          <a:p>
            <a:pPr algn="just"/>
            <a:endParaRPr lang="pt-BR" b="1" dirty="0"/>
          </a:p>
          <a:p>
            <a:pPr marL="285750" indent="-285750" algn="just">
              <a:buFont typeface="Wingdings" panose="05000000000000000000" pitchFamily="2" charset="2"/>
              <a:buChar char="Ø"/>
            </a:pPr>
            <a:r>
              <a:rPr lang="pt-BR" dirty="0"/>
              <a:t>Para uma construção unificada entre ANDES-SN e SINASEFE</a:t>
            </a:r>
          </a:p>
          <a:p>
            <a:pPr marL="285750" indent="-285750" algn="just">
              <a:buFont typeface="Wingdings" panose="05000000000000000000" pitchFamily="2" charset="2"/>
              <a:buChar char="Ø"/>
            </a:pPr>
            <a:endParaRPr lang="pt-BR" b="1" dirty="0"/>
          </a:p>
          <a:p>
            <a:pPr marL="285750" indent="-285750" algn="just">
              <a:buFont typeface="Wingdings" panose="05000000000000000000" pitchFamily="2" charset="2"/>
              <a:buChar char="Ø"/>
            </a:pPr>
            <a:r>
              <a:rPr lang="pt-BR" dirty="0"/>
              <a:t>Para todas as instituições da base do ANDES-SN (universidades, institutos federais e CEFET)</a:t>
            </a:r>
          </a:p>
          <a:p>
            <a:pPr marL="285750" indent="-285750" algn="just">
              <a:buFont typeface="Wingdings" panose="05000000000000000000" pitchFamily="2" charset="2"/>
              <a:buChar char="Ø"/>
            </a:pPr>
            <a:endParaRPr lang="pt-BR" dirty="0"/>
          </a:p>
          <a:p>
            <a:pPr marL="285750" indent="-285750" algn="just">
              <a:buFont typeface="Wingdings" panose="05000000000000000000" pitchFamily="2" charset="2"/>
              <a:buChar char="Ø"/>
            </a:pPr>
            <a:r>
              <a:rPr lang="pt-BR" dirty="0"/>
              <a:t>Para a educação pública nos níveis federal, estadual, distrital e municipal, desde a educação infantil até o ensino superior</a:t>
            </a:r>
          </a:p>
        </p:txBody>
      </p:sp>
    </p:spTree>
    <p:extLst>
      <p:ext uri="{BB962C8B-B14F-4D97-AF65-F5344CB8AC3E}">
        <p14:creationId xmlns:p14="http://schemas.microsoft.com/office/powerpoint/2010/main" val="2209736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 calcmode="lin" valueType="num">
                                      <p:cBhvr additive="base">
                                        <p:cTn id="4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xEl>
                                              <p:pRg st="11" end="11"/>
                                            </p:txEl>
                                          </p:spTgt>
                                        </p:tgtEl>
                                        <p:attrNameLst>
                                          <p:attrName>style.visibility</p:attrName>
                                        </p:attrNameLst>
                                      </p:cBhvr>
                                      <p:to>
                                        <p:strVal val="visible"/>
                                      </p:to>
                                    </p:set>
                                    <p:anim calcmode="lin" valueType="num">
                                      <p:cBhvr additive="base">
                                        <p:cTn id="5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AD42FAFD-77AE-1CB6-6AA3-E266736DB474}"/>
              </a:ext>
            </a:extLst>
          </p:cNvPr>
          <p:cNvSpPr txBox="1"/>
          <p:nvPr/>
        </p:nvSpPr>
        <p:spPr>
          <a:xfrm>
            <a:off x="858416" y="662473"/>
            <a:ext cx="10403633" cy="584775"/>
          </a:xfrm>
          <a:prstGeom prst="rect">
            <a:avLst/>
          </a:prstGeom>
          <a:noFill/>
        </p:spPr>
        <p:txBody>
          <a:bodyPr wrap="square" rtlCol="0">
            <a:spAutoFit/>
          </a:bodyPr>
          <a:lstStyle/>
          <a:p>
            <a:pPr algn="ctr"/>
            <a:r>
              <a:rPr lang="pt-BR" sz="3200" b="1" dirty="0"/>
              <a:t>Eixos centrais para debate de carreira única no ANDES-SN</a:t>
            </a:r>
          </a:p>
        </p:txBody>
      </p:sp>
      <p:sp>
        <p:nvSpPr>
          <p:cNvPr id="3" name="CaixaDeTexto 2">
            <a:extLst>
              <a:ext uri="{FF2B5EF4-FFF2-40B4-BE49-F238E27FC236}">
                <a16:creationId xmlns:a16="http://schemas.microsoft.com/office/drawing/2014/main" id="{466C08EE-599B-5FA4-2B24-72132FA7B45F}"/>
              </a:ext>
            </a:extLst>
          </p:cNvPr>
          <p:cNvSpPr txBox="1"/>
          <p:nvPr/>
        </p:nvSpPr>
        <p:spPr>
          <a:xfrm>
            <a:off x="894183" y="1530960"/>
            <a:ext cx="10403633" cy="4801314"/>
          </a:xfrm>
          <a:prstGeom prst="rect">
            <a:avLst/>
          </a:prstGeom>
          <a:noFill/>
        </p:spPr>
        <p:txBody>
          <a:bodyPr wrap="square" rtlCol="0">
            <a:spAutoFit/>
          </a:bodyPr>
          <a:lstStyle/>
          <a:p>
            <a:pPr marL="285750" indent="-285750" algn="just">
              <a:buFont typeface="Wingdings" panose="05000000000000000000" pitchFamily="2" charset="2"/>
              <a:buChar char="Ø"/>
            </a:pPr>
            <a:r>
              <a:rPr lang="pt-BR" dirty="0"/>
              <a:t>Critérios para ingresso na carreira</a:t>
            </a:r>
          </a:p>
          <a:p>
            <a:pPr marL="285750" indent="-285750" algn="just">
              <a:buFont typeface="Wingdings" panose="05000000000000000000" pitchFamily="2" charset="2"/>
              <a:buChar char="Ø"/>
            </a:pPr>
            <a:endParaRPr lang="pt-BR" dirty="0"/>
          </a:p>
          <a:p>
            <a:pPr marL="285750" indent="-285750" algn="just">
              <a:buFont typeface="Wingdings" panose="05000000000000000000" pitchFamily="2" charset="2"/>
              <a:buChar char="Ø"/>
            </a:pPr>
            <a:r>
              <a:rPr lang="pt-BR" dirty="0"/>
              <a:t>Desenvolvimento isonômico na carreira</a:t>
            </a:r>
          </a:p>
          <a:p>
            <a:pPr marL="342900" indent="-342900" algn="just">
              <a:buFont typeface="+mj-lt"/>
              <a:buAutoNum type="arabicPeriod"/>
            </a:pPr>
            <a:r>
              <a:rPr lang="pt-BR" dirty="0"/>
              <a:t>Estrutura sem classes e sem barreiras</a:t>
            </a:r>
          </a:p>
          <a:p>
            <a:pPr marL="342900" indent="-342900" algn="just">
              <a:buFont typeface="+mj-lt"/>
              <a:buAutoNum type="arabicPeriod"/>
            </a:pPr>
            <a:r>
              <a:rPr lang="pt-BR" dirty="0"/>
              <a:t>Definição de hora-aula</a:t>
            </a:r>
          </a:p>
          <a:p>
            <a:pPr marL="285750" indent="-285750" algn="just">
              <a:buFont typeface="Wingdings" panose="05000000000000000000" pitchFamily="2" charset="2"/>
              <a:buChar char="Ø"/>
            </a:pPr>
            <a:endParaRPr lang="pt-BR" dirty="0"/>
          </a:p>
          <a:p>
            <a:pPr marL="285750" indent="-285750" algn="just">
              <a:buFont typeface="Wingdings" panose="05000000000000000000" pitchFamily="2" charset="2"/>
              <a:buChar char="Ø"/>
            </a:pPr>
            <a:r>
              <a:rPr lang="pt-BR" dirty="0"/>
              <a:t>Direitos de aposentadoria</a:t>
            </a:r>
          </a:p>
          <a:p>
            <a:pPr marL="285750" indent="-285750" algn="just">
              <a:buFont typeface="Wingdings" panose="05000000000000000000" pitchFamily="2" charset="2"/>
              <a:buChar char="Ø"/>
            </a:pPr>
            <a:endParaRPr lang="pt-BR" dirty="0"/>
          </a:p>
          <a:p>
            <a:pPr marL="285750" indent="-285750" algn="just">
              <a:buFont typeface="Wingdings" panose="05000000000000000000" pitchFamily="2" charset="2"/>
              <a:buChar char="Ø"/>
            </a:pPr>
            <a:r>
              <a:rPr lang="pt-BR" dirty="0"/>
              <a:t>Data-base e piso na carreira</a:t>
            </a:r>
          </a:p>
          <a:p>
            <a:pPr marL="285750" indent="-285750" algn="just">
              <a:buFont typeface="Wingdings" panose="05000000000000000000" pitchFamily="2" charset="2"/>
              <a:buChar char="Ø"/>
            </a:pPr>
            <a:endParaRPr lang="pt-BR" dirty="0"/>
          </a:p>
          <a:p>
            <a:pPr marL="285750" indent="-285750" algn="just">
              <a:buFont typeface="Wingdings" panose="05000000000000000000" pitchFamily="2" charset="2"/>
              <a:buChar char="Ø"/>
            </a:pPr>
            <a:r>
              <a:rPr lang="pt-BR" dirty="0"/>
              <a:t>Estrutura da carreira</a:t>
            </a:r>
          </a:p>
          <a:p>
            <a:pPr marL="342900" indent="-342900" algn="just">
              <a:buFont typeface="+mj-lt"/>
              <a:buAutoNum type="arabicPeriod"/>
            </a:pPr>
            <a:r>
              <a:rPr lang="pt-BR" dirty="0"/>
              <a:t>Percurso e interstício</a:t>
            </a:r>
          </a:p>
          <a:p>
            <a:pPr marL="342900" indent="-342900" algn="just">
              <a:buFont typeface="+mj-lt"/>
              <a:buAutoNum type="arabicPeriod"/>
            </a:pPr>
            <a:r>
              <a:rPr lang="pt-BR" dirty="0"/>
              <a:t>Variação isonômica entre níveis</a:t>
            </a:r>
            <a:r>
              <a:rPr lang="pt-BR" i="1" dirty="0"/>
              <a:t> </a:t>
            </a:r>
            <a:r>
              <a:rPr lang="pt-BR" dirty="0"/>
              <a:t>(</a:t>
            </a:r>
            <a:r>
              <a:rPr lang="pt-BR" i="1" dirty="0"/>
              <a:t>steps</a:t>
            </a:r>
            <a:r>
              <a:rPr lang="pt-BR" dirty="0"/>
              <a:t>)</a:t>
            </a:r>
          </a:p>
          <a:p>
            <a:pPr marL="342900" indent="-342900" algn="just">
              <a:buFont typeface="+mj-lt"/>
              <a:buAutoNum type="arabicPeriod"/>
            </a:pPr>
            <a:r>
              <a:rPr lang="pt-BR" dirty="0"/>
              <a:t>Regimes de trabalho docente</a:t>
            </a:r>
          </a:p>
          <a:p>
            <a:pPr marL="342900" indent="-342900" algn="just">
              <a:buFont typeface="+mj-lt"/>
              <a:buAutoNum type="arabicPeriod"/>
            </a:pPr>
            <a:r>
              <a:rPr lang="pt-BR" dirty="0"/>
              <a:t>Reconhecimento de Saberes e Competências (RSC)</a:t>
            </a:r>
          </a:p>
          <a:p>
            <a:pPr marL="342900" indent="-342900" algn="just">
              <a:buFont typeface="+mj-lt"/>
              <a:buAutoNum type="arabicPeriod"/>
            </a:pPr>
            <a:r>
              <a:rPr lang="pt-BR" dirty="0"/>
              <a:t>Valorização da titulação docente</a:t>
            </a:r>
          </a:p>
          <a:p>
            <a:pPr marL="342900" indent="-342900" algn="just">
              <a:buFont typeface="+mj-lt"/>
              <a:buAutoNum type="arabicPeriod"/>
            </a:pPr>
            <a:r>
              <a:rPr lang="pt-BR" dirty="0"/>
              <a:t>Correlação entre regimes de trabalho</a:t>
            </a:r>
          </a:p>
        </p:txBody>
      </p:sp>
    </p:spTree>
    <p:extLst>
      <p:ext uri="{BB962C8B-B14F-4D97-AF65-F5344CB8AC3E}">
        <p14:creationId xmlns:p14="http://schemas.microsoft.com/office/powerpoint/2010/main" val="551235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 calcmode="lin" valueType="num">
                                      <p:cBhvr additive="base">
                                        <p:cTn id="4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xEl>
                                              <p:pRg st="11" end="11"/>
                                            </p:txEl>
                                          </p:spTgt>
                                        </p:tgtEl>
                                        <p:attrNameLst>
                                          <p:attrName>style.visibility</p:attrName>
                                        </p:attrNameLst>
                                      </p:cBhvr>
                                      <p:to>
                                        <p:strVal val="visible"/>
                                      </p:to>
                                    </p:set>
                                    <p:anim calcmode="lin" valueType="num">
                                      <p:cBhvr additive="base">
                                        <p:cTn id="5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
                                            <p:txEl>
                                              <p:pRg st="12" end="12"/>
                                            </p:txEl>
                                          </p:spTgt>
                                        </p:tgtEl>
                                        <p:attrNameLst>
                                          <p:attrName>style.visibility</p:attrName>
                                        </p:attrNameLst>
                                      </p:cBhvr>
                                      <p:to>
                                        <p:strVal val="visible"/>
                                      </p:to>
                                    </p:set>
                                    <p:anim calcmode="lin" valueType="num">
                                      <p:cBhvr additive="base">
                                        <p:cTn id="5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3">
                                            <p:txEl>
                                              <p:pRg st="13" end="13"/>
                                            </p:txEl>
                                          </p:spTgt>
                                        </p:tgtEl>
                                        <p:attrNameLst>
                                          <p:attrName>style.visibility</p:attrName>
                                        </p:attrNameLst>
                                      </p:cBhvr>
                                      <p:to>
                                        <p:strVal val="visible"/>
                                      </p:to>
                                    </p:set>
                                    <p:anim calcmode="lin" valueType="num">
                                      <p:cBhvr additive="base">
                                        <p:cTn id="65"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3">
                                            <p:txEl>
                                              <p:pRg st="14" end="14"/>
                                            </p:txEl>
                                          </p:spTgt>
                                        </p:tgtEl>
                                        <p:attrNameLst>
                                          <p:attrName>style.visibility</p:attrName>
                                        </p:attrNameLst>
                                      </p:cBhvr>
                                      <p:to>
                                        <p:strVal val="visible"/>
                                      </p:to>
                                    </p:set>
                                    <p:anim calcmode="lin" valueType="num">
                                      <p:cBhvr additive="base">
                                        <p:cTn id="71"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3">
                                            <p:txEl>
                                              <p:pRg st="15" end="15"/>
                                            </p:txEl>
                                          </p:spTgt>
                                        </p:tgtEl>
                                        <p:attrNameLst>
                                          <p:attrName>style.visibility</p:attrName>
                                        </p:attrNameLst>
                                      </p:cBhvr>
                                      <p:to>
                                        <p:strVal val="visible"/>
                                      </p:to>
                                    </p:set>
                                    <p:anim calcmode="lin" valueType="num">
                                      <p:cBhvr additive="base">
                                        <p:cTn id="77"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nodeType="clickEffect">
                                  <p:stCondLst>
                                    <p:cond delay="0"/>
                                  </p:stCondLst>
                                  <p:childTnLst>
                                    <p:set>
                                      <p:cBhvr>
                                        <p:cTn id="82" dur="1" fill="hold">
                                          <p:stCondLst>
                                            <p:cond delay="0"/>
                                          </p:stCondLst>
                                        </p:cTn>
                                        <p:tgtEl>
                                          <p:spTgt spid="3">
                                            <p:txEl>
                                              <p:pRg st="16" end="16"/>
                                            </p:txEl>
                                          </p:spTgt>
                                        </p:tgtEl>
                                        <p:attrNameLst>
                                          <p:attrName>style.visibility</p:attrName>
                                        </p:attrNameLst>
                                      </p:cBhvr>
                                      <p:to>
                                        <p:strVal val="visible"/>
                                      </p:to>
                                    </p:set>
                                    <p:anim calcmode="lin" valueType="num">
                                      <p:cBhvr additive="base">
                                        <p:cTn id="83"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EE807344-3ED2-F795-EA22-E90BAAA26D6A}"/>
              </a:ext>
            </a:extLst>
          </p:cNvPr>
          <p:cNvSpPr txBox="1"/>
          <p:nvPr/>
        </p:nvSpPr>
        <p:spPr>
          <a:xfrm>
            <a:off x="858416" y="662473"/>
            <a:ext cx="10403633" cy="584775"/>
          </a:xfrm>
          <a:prstGeom prst="rect">
            <a:avLst/>
          </a:prstGeom>
          <a:noFill/>
        </p:spPr>
        <p:txBody>
          <a:bodyPr wrap="square" rtlCol="0">
            <a:spAutoFit/>
          </a:bodyPr>
          <a:lstStyle/>
          <a:p>
            <a:pPr algn="ctr"/>
            <a:r>
              <a:rPr lang="pt-BR" sz="3200" b="1" dirty="0"/>
              <a:t>Critérios para ingresso em uma carreira única</a:t>
            </a:r>
          </a:p>
        </p:txBody>
      </p:sp>
      <p:sp>
        <p:nvSpPr>
          <p:cNvPr id="3" name="CaixaDeTexto 2">
            <a:extLst>
              <a:ext uri="{FF2B5EF4-FFF2-40B4-BE49-F238E27FC236}">
                <a16:creationId xmlns:a16="http://schemas.microsoft.com/office/drawing/2014/main" id="{D1678540-C619-10E0-FC51-F73059A2FECA}"/>
              </a:ext>
            </a:extLst>
          </p:cNvPr>
          <p:cNvSpPr txBox="1"/>
          <p:nvPr/>
        </p:nvSpPr>
        <p:spPr>
          <a:xfrm>
            <a:off x="894183" y="2328692"/>
            <a:ext cx="10403633" cy="2862322"/>
          </a:xfrm>
          <a:prstGeom prst="rect">
            <a:avLst/>
          </a:prstGeom>
          <a:noFill/>
        </p:spPr>
        <p:txBody>
          <a:bodyPr wrap="square" rtlCol="0">
            <a:spAutoFit/>
          </a:bodyPr>
          <a:lstStyle/>
          <a:p>
            <a:pPr marL="285750" indent="-285750" algn="just">
              <a:buFont typeface="Wingdings" panose="05000000000000000000" pitchFamily="2" charset="2"/>
              <a:buChar char="Ø"/>
            </a:pPr>
            <a:r>
              <a:rPr lang="pt-BR" dirty="0"/>
              <a:t>A Lei deve estabelecer critérios mínimos, deixando um maior detalhamento para o respectivo edital de provimento de vaga</a:t>
            </a:r>
          </a:p>
          <a:p>
            <a:pPr marL="285750" indent="-285750" algn="just">
              <a:buFont typeface="Wingdings" panose="05000000000000000000" pitchFamily="2" charset="2"/>
              <a:buChar char="Ø"/>
            </a:pPr>
            <a:endParaRPr lang="pt-BR" dirty="0"/>
          </a:p>
          <a:p>
            <a:pPr marL="285750" indent="-285750" algn="just">
              <a:buFont typeface="Wingdings" panose="05000000000000000000" pitchFamily="2" charset="2"/>
              <a:buChar char="Ø"/>
            </a:pPr>
            <a:r>
              <a:rPr lang="pt-BR" dirty="0"/>
              <a:t>O critério mínimo legal deve ser graduação em curso superior em instituição reconhecida</a:t>
            </a:r>
          </a:p>
          <a:p>
            <a:pPr marL="285750" indent="-285750" algn="just">
              <a:buFont typeface="Wingdings" panose="05000000000000000000" pitchFamily="2" charset="2"/>
              <a:buChar char="Ø"/>
            </a:pPr>
            <a:endParaRPr lang="pt-BR" dirty="0"/>
          </a:p>
          <a:p>
            <a:pPr marL="285750" indent="-285750" algn="just">
              <a:buFont typeface="Wingdings" panose="05000000000000000000" pitchFamily="2" charset="2"/>
              <a:buChar char="Ø"/>
            </a:pPr>
            <a:r>
              <a:rPr lang="pt-BR" dirty="0"/>
              <a:t>A valorização da titulação e da experiência profissional deve constar de forma quantitativa no edital</a:t>
            </a:r>
          </a:p>
          <a:p>
            <a:pPr marL="285750" indent="-285750" algn="just">
              <a:buFont typeface="Wingdings" panose="05000000000000000000" pitchFamily="2" charset="2"/>
              <a:buChar char="Ø"/>
            </a:pPr>
            <a:endParaRPr lang="pt-BR" dirty="0"/>
          </a:p>
          <a:p>
            <a:pPr marL="285750" indent="-285750" algn="just">
              <a:buFont typeface="Wingdings" panose="05000000000000000000" pitchFamily="2" charset="2"/>
              <a:buChar char="Ø"/>
            </a:pPr>
            <a:r>
              <a:rPr lang="pt-BR" dirty="0"/>
              <a:t>Outras exigências específicas, associadas com o perfil da vaga, com a área de conhecimento ou com critérios complementares também podem e devem constar no respectivo edital</a:t>
            </a:r>
          </a:p>
          <a:p>
            <a:pPr marL="285750" indent="-285750" algn="just">
              <a:buFont typeface="Wingdings" panose="05000000000000000000" pitchFamily="2" charset="2"/>
              <a:buChar char="Ø"/>
            </a:pPr>
            <a:endParaRPr lang="pt-BR" dirty="0"/>
          </a:p>
        </p:txBody>
      </p:sp>
    </p:spTree>
    <p:extLst>
      <p:ext uri="{BB962C8B-B14F-4D97-AF65-F5344CB8AC3E}">
        <p14:creationId xmlns:p14="http://schemas.microsoft.com/office/powerpoint/2010/main" val="407998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EE807344-3ED2-F795-EA22-E90BAAA26D6A}"/>
              </a:ext>
            </a:extLst>
          </p:cNvPr>
          <p:cNvSpPr txBox="1"/>
          <p:nvPr/>
        </p:nvSpPr>
        <p:spPr>
          <a:xfrm>
            <a:off x="858416" y="662473"/>
            <a:ext cx="10403633" cy="584775"/>
          </a:xfrm>
          <a:prstGeom prst="rect">
            <a:avLst/>
          </a:prstGeom>
          <a:noFill/>
        </p:spPr>
        <p:txBody>
          <a:bodyPr wrap="square" rtlCol="0">
            <a:spAutoFit/>
          </a:bodyPr>
          <a:lstStyle/>
          <a:p>
            <a:pPr algn="ctr"/>
            <a:r>
              <a:rPr lang="pt-BR" sz="3200" b="1" dirty="0"/>
              <a:t>Desenvolvimento isonômico na carreira única</a:t>
            </a:r>
          </a:p>
        </p:txBody>
      </p:sp>
      <p:sp>
        <p:nvSpPr>
          <p:cNvPr id="3" name="CaixaDeTexto 2">
            <a:extLst>
              <a:ext uri="{FF2B5EF4-FFF2-40B4-BE49-F238E27FC236}">
                <a16:creationId xmlns:a16="http://schemas.microsoft.com/office/drawing/2014/main" id="{D1678540-C619-10E0-FC51-F73059A2FECA}"/>
              </a:ext>
            </a:extLst>
          </p:cNvPr>
          <p:cNvSpPr txBox="1"/>
          <p:nvPr/>
        </p:nvSpPr>
        <p:spPr>
          <a:xfrm>
            <a:off x="894183" y="2277414"/>
            <a:ext cx="10403633" cy="3693319"/>
          </a:xfrm>
          <a:prstGeom prst="rect">
            <a:avLst/>
          </a:prstGeom>
          <a:noFill/>
        </p:spPr>
        <p:txBody>
          <a:bodyPr wrap="square" rtlCol="0">
            <a:spAutoFit/>
          </a:bodyPr>
          <a:lstStyle/>
          <a:p>
            <a:pPr marL="285750" indent="-285750" algn="just">
              <a:buFont typeface="Wingdings" panose="05000000000000000000" pitchFamily="2" charset="2"/>
              <a:buChar char="Ø"/>
            </a:pPr>
            <a:r>
              <a:rPr lang="pt-BR" dirty="0"/>
              <a:t>Estrutura sem classes, com uma única linha remuneratória que seja associada a titulação docente</a:t>
            </a:r>
          </a:p>
          <a:p>
            <a:pPr marL="285750" indent="-285750" algn="just">
              <a:buFont typeface="Wingdings" panose="05000000000000000000" pitchFamily="2" charset="2"/>
              <a:buChar char="Ø"/>
            </a:pPr>
            <a:endParaRPr lang="pt-BR" dirty="0"/>
          </a:p>
          <a:p>
            <a:pPr marL="285750" indent="-285750" algn="just">
              <a:buFont typeface="Wingdings" panose="05000000000000000000" pitchFamily="2" charset="2"/>
              <a:buChar char="Ø"/>
            </a:pPr>
            <a:r>
              <a:rPr lang="pt-BR" dirty="0"/>
              <a:t>Estrutura sem barreiras para o desenvolvimento desde o ingresso até o topo</a:t>
            </a:r>
          </a:p>
          <a:p>
            <a:pPr marL="285750" indent="-285750" algn="just">
              <a:buFont typeface="Wingdings" panose="05000000000000000000" pitchFamily="2" charset="2"/>
              <a:buChar char="Ø"/>
            </a:pPr>
            <a:endParaRPr lang="pt-BR" dirty="0"/>
          </a:p>
          <a:p>
            <a:pPr marL="285750" indent="-285750" algn="just">
              <a:buFont typeface="Wingdings" panose="05000000000000000000" pitchFamily="2" charset="2"/>
              <a:buChar char="Ø"/>
            </a:pPr>
            <a:r>
              <a:rPr lang="pt-BR" dirty="0"/>
              <a:t>Estrutura exclusivamente associada com a carreira, sem qualquer cargo provido de forma isolada da carreira</a:t>
            </a:r>
          </a:p>
          <a:p>
            <a:pPr marL="285750" indent="-285750" algn="just">
              <a:buFont typeface="Wingdings" panose="05000000000000000000" pitchFamily="2" charset="2"/>
              <a:buChar char="Ø"/>
            </a:pPr>
            <a:endParaRPr lang="pt-BR" dirty="0"/>
          </a:p>
          <a:p>
            <a:pPr marL="285750" indent="-285750" algn="just">
              <a:buFont typeface="Wingdings" panose="05000000000000000000" pitchFamily="2" charset="2"/>
              <a:buChar char="Ø"/>
            </a:pPr>
            <a:r>
              <a:rPr lang="pt-BR" dirty="0"/>
              <a:t>Estrutura que estimule a formação continuada ao longo de todo o tempo de percurso na carreira</a:t>
            </a:r>
          </a:p>
          <a:p>
            <a:pPr marL="285750" indent="-285750" algn="just">
              <a:buFont typeface="Wingdings" panose="05000000000000000000" pitchFamily="2" charset="2"/>
              <a:buChar char="Ø"/>
            </a:pPr>
            <a:endParaRPr lang="pt-BR" dirty="0"/>
          </a:p>
          <a:p>
            <a:pPr marL="285750" indent="-285750" algn="just">
              <a:buFont typeface="Wingdings" panose="05000000000000000000" pitchFamily="2" charset="2"/>
              <a:buChar char="Ø"/>
            </a:pPr>
            <a:r>
              <a:rPr lang="pt-BR" dirty="0"/>
              <a:t>Estrutura de carreira que permita sua abrangência para o magistério público em todos os entes federados </a:t>
            </a:r>
          </a:p>
          <a:p>
            <a:pPr marL="285750" indent="-285750" algn="just">
              <a:buFont typeface="Wingdings" panose="05000000000000000000" pitchFamily="2" charset="2"/>
              <a:buChar char="Ø"/>
            </a:pPr>
            <a:endParaRPr lang="pt-BR" dirty="0"/>
          </a:p>
          <a:p>
            <a:pPr marL="285750" indent="-285750" algn="just">
              <a:buFont typeface="Wingdings" panose="05000000000000000000" pitchFamily="2" charset="2"/>
              <a:buChar char="Ø"/>
            </a:pPr>
            <a:r>
              <a:rPr lang="pt-BR" dirty="0"/>
              <a:t>Definição do quantitativo de hora-aula que propicie critérios isonômicos para a progressão funcional</a:t>
            </a:r>
          </a:p>
          <a:p>
            <a:pPr marL="285750" indent="-285750" algn="just">
              <a:buFont typeface="Wingdings" panose="05000000000000000000" pitchFamily="2" charset="2"/>
              <a:buChar char="Ø"/>
            </a:pPr>
            <a:endParaRPr lang="pt-BR" dirty="0"/>
          </a:p>
        </p:txBody>
      </p:sp>
    </p:spTree>
    <p:extLst>
      <p:ext uri="{BB962C8B-B14F-4D97-AF65-F5344CB8AC3E}">
        <p14:creationId xmlns:p14="http://schemas.microsoft.com/office/powerpoint/2010/main" val="182448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 calcmode="lin" valueType="num">
                                      <p:cBhvr additive="base">
                                        <p:cTn id="4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EE807344-3ED2-F795-EA22-E90BAAA26D6A}"/>
              </a:ext>
            </a:extLst>
          </p:cNvPr>
          <p:cNvSpPr txBox="1"/>
          <p:nvPr/>
        </p:nvSpPr>
        <p:spPr>
          <a:xfrm>
            <a:off x="858416" y="662473"/>
            <a:ext cx="10403633" cy="584775"/>
          </a:xfrm>
          <a:prstGeom prst="rect">
            <a:avLst/>
          </a:prstGeom>
          <a:noFill/>
        </p:spPr>
        <p:txBody>
          <a:bodyPr wrap="square" rtlCol="0">
            <a:spAutoFit/>
          </a:bodyPr>
          <a:lstStyle/>
          <a:p>
            <a:pPr algn="ctr"/>
            <a:r>
              <a:rPr lang="pt-BR" sz="3200" b="1" dirty="0"/>
              <a:t>Direitos de aposentadoria na carreira única</a:t>
            </a:r>
          </a:p>
        </p:txBody>
      </p:sp>
      <p:sp>
        <p:nvSpPr>
          <p:cNvPr id="3" name="CaixaDeTexto 2">
            <a:extLst>
              <a:ext uri="{FF2B5EF4-FFF2-40B4-BE49-F238E27FC236}">
                <a16:creationId xmlns:a16="http://schemas.microsoft.com/office/drawing/2014/main" id="{D1678540-C619-10E0-FC51-F73059A2FECA}"/>
              </a:ext>
            </a:extLst>
          </p:cNvPr>
          <p:cNvSpPr txBox="1"/>
          <p:nvPr/>
        </p:nvSpPr>
        <p:spPr>
          <a:xfrm>
            <a:off x="894183" y="1824492"/>
            <a:ext cx="10403633" cy="3970318"/>
          </a:xfrm>
          <a:prstGeom prst="rect">
            <a:avLst/>
          </a:prstGeom>
          <a:noFill/>
        </p:spPr>
        <p:txBody>
          <a:bodyPr wrap="square" rtlCol="0">
            <a:spAutoFit/>
          </a:bodyPr>
          <a:lstStyle/>
          <a:p>
            <a:pPr marL="285750" indent="-285750" algn="just">
              <a:buFont typeface="Wingdings" panose="05000000000000000000" pitchFamily="2" charset="2"/>
              <a:buChar char="Ø"/>
            </a:pPr>
            <a:r>
              <a:rPr lang="pt-BR" dirty="0"/>
              <a:t>Apesar da aposentadoria ser um direito individual há uma correlação inequívoca com a carreira.</a:t>
            </a:r>
          </a:p>
          <a:p>
            <a:pPr marL="285750" indent="-285750" algn="just">
              <a:buFont typeface="Wingdings" panose="05000000000000000000" pitchFamily="2" charset="2"/>
              <a:buChar char="Ø"/>
            </a:pPr>
            <a:endParaRPr lang="pt-BR" dirty="0"/>
          </a:p>
          <a:p>
            <a:pPr marL="285750" indent="-285750" algn="just">
              <a:buFont typeface="Wingdings" panose="05000000000000000000" pitchFamily="2" charset="2"/>
              <a:buChar char="Ø"/>
            </a:pPr>
            <a:r>
              <a:rPr lang="pt-BR" dirty="0"/>
              <a:t>Garantia de reenquadramento para inativas e inativos, tanto para corrigir distorções do passado quanto para evitar que os prejuízos de aposentadas e aposentados sejam transmitidos para a carreira única.</a:t>
            </a:r>
          </a:p>
          <a:p>
            <a:pPr marL="285750" indent="-285750" algn="just">
              <a:buFont typeface="Wingdings" panose="05000000000000000000" pitchFamily="2" charset="2"/>
              <a:buChar char="Ø"/>
            </a:pPr>
            <a:endParaRPr lang="pt-BR" dirty="0"/>
          </a:p>
          <a:p>
            <a:pPr marL="285750" indent="-285750" algn="just">
              <a:buFont typeface="Wingdings" panose="05000000000000000000" pitchFamily="2" charset="2"/>
              <a:buChar char="Ø"/>
            </a:pPr>
            <a:r>
              <a:rPr lang="pt-BR" dirty="0"/>
              <a:t>Ampliação da luta pelo retorno da paridade e da integralidade.</a:t>
            </a:r>
          </a:p>
          <a:p>
            <a:pPr marL="285750" indent="-285750" algn="just">
              <a:buFont typeface="Wingdings" panose="05000000000000000000" pitchFamily="2" charset="2"/>
              <a:buChar char="Ø"/>
            </a:pPr>
            <a:endParaRPr lang="pt-BR" dirty="0"/>
          </a:p>
          <a:p>
            <a:pPr marL="285750" indent="-285750" algn="just">
              <a:buFont typeface="Wingdings" panose="05000000000000000000" pitchFamily="2" charset="2"/>
              <a:buChar char="Ø"/>
            </a:pPr>
            <a:r>
              <a:rPr lang="pt-BR" dirty="0"/>
              <a:t>Luta pela garantia da aposentadoria especial para toda a categoria, como direito associado ao exercício do magistério.</a:t>
            </a:r>
          </a:p>
          <a:p>
            <a:pPr marL="285750" indent="-285750" algn="just">
              <a:buFont typeface="Wingdings" panose="05000000000000000000" pitchFamily="2" charset="2"/>
              <a:buChar char="Ø"/>
            </a:pPr>
            <a:endParaRPr lang="pt-BR" dirty="0"/>
          </a:p>
          <a:p>
            <a:pPr marL="285750" indent="-285750" algn="just">
              <a:buFont typeface="Wingdings" panose="05000000000000000000" pitchFamily="2" charset="2"/>
              <a:buChar char="Ø"/>
            </a:pPr>
            <a:r>
              <a:rPr lang="pt-BR" dirty="0"/>
              <a:t>Mantidas as condições de aposentadoria atuais o efeito imediato será a busca por um percurso menor na carreira, para que as professoras e os professores atinjam o topo o mais breve possível e possam usufruir por mais tempo de uma remuneração melhor em sua respectiva titulação e regime de trabalho. </a:t>
            </a:r>
          </a:p>
          <a:p>
            <a:pPr marL="285750" indent="-285750" algn="just">
              <a:buFont typeface="Wingdings" panose="05000000000000000000" pitchFamily="2" charset="2"/>
              <a:buChar char="Ø"/>
            </a:pPr>
            <a:endParaRPr lang="pt-BR" dirty="0"/>
          </a:p>
        </p:txBody>
      </p:sp>
    </p:spTree>
    <p:extLst>
      <p:ext uri="{BB962C8B-B14F-4D97-AF65-F5344CB8AC3E}">
        <p14:creationId xmlns:p14="http://schemas.microsoft.com/office/powerpoint/2010/main" val="933070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EE807344-3ED2-F795-EA22-E90BAAA26D6A}"/>
              </a:ext>
            </a:extLst>
          </p:cNvPr>
          <p:cNvSpPr txBox="1"/>
          <p:nvPr/>
        </p:nvSpPr>
        <p:spPr>
          <a:xfrm>
            <a:off x="858416" y="662473"/>
            <a:ext cx="10403633" cy="584775"/>
          </a:xfrm>
          <a:prstGeom prst="rect">
            <a:avLst/>
          </a:prstGeom>
          <a:noFill/>
        </p:spPr>
        <p:txBody>
          <a:bodyPr wrap="square" rtlCol="0">
            <a:spAutoFit/>
          </a:bodyPr>
          <a:lstStyle/>
          <a:p>
            <a:pPr algn="ctr"/>
            <a:r>
              <a:rPr lang="pt-BR" sz="3200" b="1" dirty="0"/>
              <a:t>Data-base e piso na carreira única</a:t>
            </a:r>
          </a:p>
        </p:txBody>
      </p:sp>
      <p:sp>
        <p:nvSpPr>
          <p:cNvPr id="3" name="CaixaDeTexto 2">
            <a:extLst>
              <a:ext uri="{FF2B5EF4-FFF2-40B4-BE49-F238E27FC236}">
                <a16:creationId xmlns:a16="http://schemas.microsoft.com/office/drawing/2014/main" id="{D1678540-C619-10E0-FC51-F73059A2FECA}"/>
              </a:ext>
            </a:extLst>
          </p:cNvPr>
          <p:cNvSpPr txBox="1"/>
          <p:nvPr/>
        </p:nvSpPr>
        <p:spPr>
          <a:xfrm>
            <a:off x="894184" y="1611441"/>
            <a:ext cx="6594752" cy="4524315"/>
          </a:xfrm>
          <a:prstGeom prst="rect">
            <a:avLst/>
          </a:prstGeom>
          <a:noFill/>
        </p:spPr>
        <p:txBody>
          <a:bodyPr wrap="square" rtlCol="0">
            <a:spAutoFit/>
          </a:bodyPr>
          <a:lstStyle/>
          <a:p>
            <a:pPr marL="285750" indent="-285750" algn="just">
              <a:buFont typeface="Wingdings" panose="05000000000000000000" pitchFamily="2" charset="2"/>
              <a:buChar char="Ø"/>
            </a:pPr>
            <a:r>
              <a:rPr lang="pt-BR" dirty="0"/>
              <a:t>PSPN</a:t>
            </a:r>
          </a:p>
          <a:p>
            <a:pPr marL="285750" indent="-285750" algn="just">
              <a:buFont typeface="Wingdings" panose="05000000000000000000" pitchFamily="2" charset="2"/>
              <a:buChar char="Ø"/>
            </a:pPr>
            <a:endParaRPr lang="pt-BR" dirty="0"/>
          </a:p>
          <a:p>
            <a:pPr algn="just"/>
            <a:r>
              <a:rPr lang="pt-BR" dirty="0"/>
              <a:t>Associado à Lei nº 11.738/2008;</a:t>
            </a:r>
          </a:p>
          <a:p>
            <a:pPr algn="just"/>
            <a:endParaRPr lang="pt-BR" dirty="0"/>
          </a:p>
          <a:p>
            <a:pPr algn="just"/>
            <a:r>
              <a:rPr lang="pt-BR" dirty="0"/>
              <a:t>Variação de 382,17% (2009-2024);</a:t>
            </a:r>
          </a:p>
          <a:p>
            <a:pPr algn="just"/>
            <a:endParaRPr lang="pt-BR" dirty="0"/>
          </a:p>
          <a:p>
            <a:pPr algn="just"/>
            <a:r>
              <a:rPr lang="pt-BR" dirty="0"/>
              <a:t>IPCA variou 135,12% (2009-2024);</a:t>
            </a:r>
          </a:p>
          <a:p>
            <a:pPr algn="just"/>
            <a:endParaRPr lang="pt-BR" dirty="0"/>
          </a:p>
          <a:p>
            <a:pPr algn="just"/>
            <a:r>
              <a:rPr lang="pt-BR" dirty="0"/>
              <a:t>Incremento de 105% em relação ao IPCA no mesmo período;</a:t>
            </a:r>
          </a:p>
          <a:p>
            <a:pPr algn="just"/>
            <a:endParaRPr lang="pt-BR" dirty="0"/>
          </a:p>
          <a:p>
            <a:pPr algn="just"/>
            <a:r>
              <a:rPr lang="pt-BR" dirty="0"/>
              <a:t>Proposta: usar o PSPN a partir de janeiro de 2027;</a:t>
            </a:r>
          </a:p>
          <a:p>
            <a:pPr algn="just"/>
            <a:endParaRPr lang="pt-BR" dirty="0"/>
          </a:p>
          <a:p>
            <a:pPr algn="just"/>
            <a:r>
              <a:rPr lang="pt-BR" dirty="0"/>
              <a:t>Caminho para a construção de uma futura carreira única para toda a categoria docente da educação pública, incluindo estados, distrito federal e municípios, em um projeto de valorização da educação pública em todos os níveis.</a:t>
            </a:r>
          </a:p>
        </p:txBody>
      </p:sp>
      <p:pic>
        <p:nvPicPr>
          <p:cNvPr id="5" name="Imagem 4" descr="Tabela">
            <a:extLst>
              <a:ext uri="{FF2B5EF4-FFF2-40B4-BE49-F238E27FC236}">
                <a16:creationId xmlns:a16="http://schemas.microsoft.com/office/drawing/2014/main" id="{293DF25D-65DD-B77A-9620-89ED920C3B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7793" y="1425062"/>
            <a:ext cx="3400108" cy="4875154"/>
          </a:xfrm>
          <a:prstGeom prst="rect">
            <a:avLst/>
          </a:prstGeom>
        </p:spPr>
      </p:pic>
    </p:spTree>
    <p:extLst>
      <p:ext uri="{BB962C8B-B14F-4D97-AF65-F5344CB8AC3E}">
        <p14:creationId xmlns:p14="http://schemas.microsoft.com/office/powerpoint/2010/main" val="3388973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 calcmode="lin" valueType="num">
                                      <p:cBhvr additive="base">
                                        <p:cTn id="4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anim calcmode="lin" valueType="num">
                                      <p:cBhvr additive="base">
                                        <p:cTn id="5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67572677-2E9B-B03E-6136-6B01DEA9085B}"/>
              </a:ext>
            </a:extLst>
          </p:cNvPr>
          <p:cNvSpPr txBox="1"/>
          <p:nvPr/>
        </p:nvSpPr>
        <p:spPr>
          <a:xfrm>
            <a:off x="590934" y="1343133"/>
            <a:ext cx="11010123" cy="4811574"/>
          </a:xfrm>
          <a:prstGeom prst="rect">
            <a:avLst/>
          </a:prstGeom>
          <a:noFill/>
        </p:spPr>
        <p:txBody>
          <a:bodyPr wrap="square" rtlCol="0">
            <a:spAutoFit/>
          </a:bodyPr>
          <a:lstStyle/>
          <a:p>
            <a:pPr marL="285750" indent="-285750" algn="just">
              <a:buFont typeface="Wingdings" panose="05000000000000000000" pitchFamily="2" charset="2"/>
              <a:buChar char="ü"/>
            </a:pPr>
            <a:r>
              <a:rPr lang="pt-BR" dirty="0"/>
              <a:t>Carreira simples, estruturada e estável, composta de 10 níveis remuneratórios e com ingresso sempre no nível inicial de acordo com a titulação ou qualificação do/a ingressante.</a:t>
            </a:r>
          </a:p>
          <a:p>
            <a:endParaRPr lang="pt-BR" sz="800" dirty="0"/>
          </a:p>
          <a:p>
            <a:pPr marL="285750" indent="-285750" algn="just">
              <a:buFont typeface="Wingdings" panose="05000000000000000000" pitchFamily="2" charset="2"/>
              <a:buChar char="ü"/>
            </a:pPr>
            <a:r>
              <a:rPr lang="pt-BR" dirty="0"/>
              <a:t>Percurso de 15 anos com interstício inicial de 36 meses (estágio probatório) e demais interstícios de 18 meses.</a:t>
            </a:r>
          </a:p>
          <a:p>
            <a:pPr marL="285750" indent="-285750">
              <a:buFont typeface="Wingdings" panose="05000000000000000000" pitchFamily="2" charset="2"/>
              <a:buChar char="ü"/>
            </a:pPr>
            <a:endParaRPr lang="pt-BR" sz="800" dirty="0"/>
          </a:p>
          <a:p>
            <a:pPr marL="285750" indent="-285750">
              <a:buFont typeface="Wingdings" panose="05000000000000000000" pitchFamily="2" charset="2"/>
              <a:buChar char="ü"/>
            </a:pPr>
            <a:r>
              <a:rPr lang="pt-BR" dirty="0"/>
              <a:t>Uma única carreira no lugar das atuais 2 carreiras (MS e EBTT) e dos 2 cargos isolados (titular MS e titular EBTT).</a:t>
            </a:r>
          </a:p>
          <a:p>
            <a:pPr marL="285750" indent="-285750">
              <a:buFont typeface="Wingdings" panose="05000000000000000000" pitchFamily="2" charset="2"/>
              <a:buChar char="ü"/>
            </a:pPr>
            <a:endParaRPr lang="pt-BR" sz="800" dirty="0"/>
          </a:p>
          <a:p>
            <a:pPr marL="285750" indent="-285750" algn="just">
              <a:buFont typeface="Wingdings" panose="05000000000000000000" pitchFamily="2" charset="2"/>
              <a:buChar char="ü"/>
            </a:pPr>
            <a:r>
              <a:rPr lang="pt-BR" dirty="0"/>
              <a:t>Variação isonômica entre níveis de 7,5% para garantir incremento salarial de cerca de 91% desde o ingresso até o topo, para a mesma titulação e regime de trabalho.</a:t>
            </a:r>
          </a:p>
          <a:p>
            <a:pPr marL="285750" indent="-285750">
              <a:buFont typeface="Wingdings" panose="05000000000000000000" pitchFamily="2" charset="2"/>
              <a:buChar char="ü"/>
            </a:pPr>
            <a:endParaRPr lang="pt-BR" sz="800" dirty="0"/>
          </a:p>
          <a:p>
            <a:pPr marL="285750" indent="-285750" algn="just">
              <a:buFont typeface="Wingdings" panose="05000000000000000000" pitchFamily="2" charset="2"/>
              <a:buChar char="ü"/>
            </a:pPr>
            <a:r>
              <a:rPr lang="pt-BR" dirty="0"/>
              <a:t>Definir a dedicação exclusiva (DE) como regime único para o tempo integral de 40h semanais, descontinuando o regime de T-40 e avaliando a manutenção do regime de T-20 e/ou eventual necessidade de novo regime de tempo parcial de 30h semanais (T-30).</a:t>
            </a:r>
          </a:p>
          <a:p>
            <a:pPr marL="285750" indent="-285750">
              <a:buFont typeface="Wingdings" panose="05000000000000000000" pitchFamily="2" charset="2"/>
              <a:buChar char="ü"/>
            </a:pPr>
            <a:endParaRPr lang="pt-BR" sz="800" dirty="0"/>
          </a:p>
          <a:p>
            <a:pPr marL="285750" indent="-285750" algn="just">
              <a:buFont typeface="Wingdings" panose="05000000000000000000" pitchFamily="2" charset="2"/>
              <a:buChar char="ü"/>
            </a:pPr>
            <a:r>
              <a:rPr lang="pt-BR" dirty="0"/>
              <a:t>Manter o Reconhecimento de Saberes e Competências (RSC) por um tempo definido e negociado com o SINASEFE, antes de sua descontinuidade. </a:t>
            </a:r>
          </a:p>
          <a:p>
            <a:endParaRPr lang="pt-BR" sz="800" dirty="0"/>
          </a:p>
          <a:p>
            <a:pPr marL="285750" indent="-285750" algn="just">
              <a:spcAft>
                <a:spcPts val="800"/>
              </a:spcAft>
              <a:buFont typeface="Wingdings" panose="05000000000000000000" pitchFamily="2" charset="2"/>
              <a:buChar char="ü"/>
            </a:pPr>
            <a:r>
              <a:rPr lang="pt-BR" dirty="0"/>
              <a:t>Simplificar os percentuais de valorização da titulação, preferencialmente aproximando-os dos valores atuais.</a:t>
            </a:r>
          </a:p>
          <a:p>
            <a:pPr marL="285750" indent="-285750" algn="just">
              <a:buFont typeface="Wingdings" panose="05000000000000000000" pitchFamily="2" charset="2"/>
              <a:buChar char="ü"/>
            </a:pPr>
            <a:r>
              <a:rPr lang="pt-BR" dirty="0"/>
              <a:t>Manter a correlação entre regimes de trabalho que indica a manutenção do valor da hora-trabalhada para o(s) regime(s) sem DE e incrementar em 55% o valor da hora-trabalhada para o regime de dedicação exclusiva.</a:t>
            </a:r>
          </a:p>
        </p:txBody>
      </p:sp>
      <p:sp>
        <p:nvSpPr>
          <p:cNvPr id="3" name="CaixaDeTexto 2">
            <a:extLst>
              <a:ext uri="{FF2B5EF4-FFF2-40B4-BE49-F238E27FC236}">
                <a16:creationId xmlns:a16="http://schemas.microsoft.com/office/drawing/2014/main" id="{B0773098-7A8D-E768-B178-EC352D7F491E}"/>
              </a:ext>
            </a:extLst>
          </p:cNvPr>
          <p:cNvSpPr txBox="1"/>
          <p:nvPr/>
        </p:nvSpPr>
        <p:spPr>
          <a:xfrm>
            <a:off x="894180" y="414831"/>
            <a:ext cx="10403633" cy="584775"/>
          </a:xfrm>
          <a:prstGeom prst="rect">
            <a:avLst/>
          </a:prstGeom>
          <a:noFill/>
        </p:spPr>
        <p:txBody>
          <a:bodyPr wrap="square" rtlCol="0">
            <a:spAutoFit/>
          </a:bodyPr>
          <a:lstStyle/>
          <a:p>
            <a:pPr algn="ctr"/>
            <a:r>
              <a:rPr lang="pt-BR" sz="3200" b="1" dirty="0"/>
              <a:t>Estrutura para desenvolvimento na carreira única</a:t>
            </a:r>
          </a:p>
        </p:txBody>
      </p:sp>
    </p:spTree>
    <p:extLst>
      <p:ext uri="{BB962C8B-B14F-4D97-AF65-F5344CB8AC3E}">
        <p14:creationId xmlns:p14="http://schemas.microsoft.com/office/powerpoint/2010/main" val="1681848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additive="base">
                                        <p:cTn id="2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 calcmode="lin" valueType="num">
                                      <p:cBhvr additive="base">
                                        <p:cTn id="3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10" end="10"/>
                                            </p:txEl>
                                          </p:spTgt>
                                        </p:tgtEl>
                                        <p:attrNameLst>
                                          <p:attrName>style.visibility</p:attrName>
                                        </p:attrNameLst>
                                      </p:cBhvr>
                                      <p:to>
                                        <p:strVal val="visible"/>
                                      </p:to>
                                    </p:set>
                                    <p:anim calcmode="lin" valueType="num">
                                      <p:cBhvr additive="base">
                                        <p:cTn id="4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
                                            <p:txEl>
                                              <p:pRg st="12" end="12"/>
                                            </p:txEl>
                                          </p:spTgt>
                                        </p:tgtEl>
                                        <p:attrNameLst>
                                          <p:attrName>style.visibility</p:attrName>
                                        </p:attrNameLst>
                                      </p:cBhvr>
                                      <p:to>
                                        <p:strVal val="visible"/>
                                      </p:to>
                                    </p:set>
                                    <p:anim calcmode="lin" valueType="num">
                                      <p:cBhvr additive="base">
                                        <p:cTn id="47" dur="500" fill="hold"/>
                                        <p:tgtEl>
                                          <p:spTgt spid="2">
                                            <p:txEl>
                                              <p:pRg st="12" end="12"/>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2">
                                            <p:txEl>
                                              <p:pRg st="13" end="13"/>
                                            </p:txEl>
                                          </p:spTgt>
                                        </p:tgtEl>
                                        <p:attrNameLst>
                                          <p:attrName>style.visibility</p:attrName>
                                        </p:attrNameLst>
                                      </p:cBhvr>
                                      <p:to>
                                        <p:strVal val="visible"/>
                                      </p:to>
                                    </p:set>
                                    <p:anim calcmode="lin" valueType="num">
                                      <p:cBhvr additive="base">
                                        <p:cTn id="53" dur="500" fill="hold"/>
                                        <p:tgtEl>
                                          <p:spTgt spid="2">
                                            <p:txEl>
                                              <p:pRg st="13" end="13"/>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67572677-2E9B-B03E-6136-6B01DEA9085B}"/>
              </a:ext>
            </a:extLst>
          </p:cNvPr>
          <p:cNvSpPr txBox="1"/>
          <p:nvPr/>
        </p:nvSpPr>
        <p:spPr>
          <a:xfrm>
            <a:off x="590934" y="1385863"/>
            <a:ext cx="11010123" cy="4708981"/>
          </a:xfrm>
          <a:prstGeom prst="rect">
            <a:avLst/>
          </a:prstGeom>
          <a:noFill/>
        </p:spPr>
        <p:txBody>
          <a:bodyPr wrap="square" rtlCol="0">
            <a:spAutoFit/>
          </a:bodyPr>
          <a:lstStyle/>
          <a:p>
            <a:pPr marL="285750" indent="-285750" algn="just">
              <a:buFont typeface="Wingdings" panose="05000000000000000000" pitchFamily="2" charset="2"/>
              <a:buChar char="ü"/>
            </a:pPr>
            <a:r>
              <a:rPr lang="pt-BR" dirty="0"/>
              <a:t>Carreira simples, estruturada e estável, composta de 10 níveis remuneratórios e com ingresso sempre no nível inicial de acordo com a titulação ou qualificação do/a ingressante</a:t>
            </a:r>
          </a:p>
          <a:p>
            <a:endParaRPr lang="pt-BR" sz="800" dirty="0"/>
          </a:p>
          <a:p>
            <a:pPr marL="285750" indent="-285750" algn="just">
              <a:buFont typeface="Wingdings" panose="05000000000000000000" pitchFamily="2" charset="2"/>
              <a:buChar char="ü"/>
            </a:pPr>
            <a:r>
              <a:rPr lang="pt-BR" dirty="0"/>
              <a:t>Corpo docente constituído pelos integrantes da Carreira do Magistério Federal e por professore(a)s visitantes e professore(a)s substituto(a)s contratados na forma da Lei</a:t>
            </a:r>
          </a:p>
          <a:p>
            <a:pPr marL="285750" indent="-285750">
              <a:buFont typeface="Wingdings" panose="05000000000000000000" pitchFamily="2" charset="2"/>
              <a:buChar char="ü"/>
            </a:pPr>
            <a:endParaRPr lang="pt-BR" sz="800" dirty="0"/>
          </a:p>
          <a:p>
            <a:pPr marL="285750" indent="-285750" algn="just">
              <a:buFont typeface="Wingdings" panose="05000000000000000000" pitchFamily="2" charset="2"/>
              <a:buChar char="ü"/>
            </a:pPr>
            <a:r>
              <a:rPr lang="pt-BR" dirty="0"/>
              <a:t>Uma única carreira e um único cargo no lugar das atuais 2 carreiras (MS e EBTT) e dos 2 cargos isolados (titular MS e titular EBTT)</a:t>
            </a:r>
          </a:p>
          <a:p>
            <a:pPr marL="285750" indent="-285750">
              <a:buFont typeface="Wingdings" panose="05000000000000000000" pitchFamily="2" charset="2"/>
              <a:buChar char="ü"/>
            </a:pPr>
            <a:endParaRPr lang="pt-BR" sz="800" dirty="0"/>
          </a:p>
          <a:p>
            <a:pPr marL="285750" indent="-285750" algn="just">
              <a:buFont typeface="Wingdings" panose="05000000000000000000" pitchFamily="2" charset="2"/>
              <a:buChar char="ü"/>
            </a:pPr>
            <a:r>
              <a:rPr lang="pt-BR" dirty="0"/>
              <a:t>Isonomia salarial com remuneração uniforme para o mesmo nível, regime de trabalho e titulação, bem como uniformidade nos critérios para ingresso e progressão funcional</a:t>
            </a:r>
          </a:p>
          <a:p>
            <a:pPr marL="285750" indent="-285750">
              <a:buFont typeface="Wingdings" panose="05000000000000000000" pitchFamily="2" charset="2"/>
              <a:buChar char="ü"/>
            </a:pPr>
            <a:endParaRPr lang="pt-BR" sz="800" dirty="0"/>
          </a:p>
          <a:p>
            <a:pPr marL="285750" indent="-285750" algn="just">
              <a:buFont typeface="Wingdings" panose="05000000000000000000" pitchFamily="2" charset="2"/>
              <a:buChar char="ü"/>
            </a:pPr>
            <a:r>
              <a:rPr lang="pt-BR" dirty="0"/>
              <a:t>Mobilidade funcional, permitindo que qualquer docente da ativa possa concorrer em edital de redistribuição (ou realizar permuta) seja em universidade federal, em instituto federal, em CEFET, no CPII ou em colégios militares</a:t>
            </a:r>
          </a:p>
          <a:p>
            <a:pPr marL="285750" indent="-285750">
              <a:buFont typeface="Wingdings" panose="05000000000000000000" pitchFamily="2" charset="2"/>
              <a:buChar char="ü"/>
            </a:pPr>
            <a:endParaRPr lang="pt-BR" sz="800" dirty="0"/>
          </a:p>
          <a:p>
            <a:pPr marL="285750" indent="-285750" algn="just">
              <a:buFont typeface="Wingdings" panose="05000000000000000000" pitchFamily="2" charset="2"/>
              <a:buChar char="ü"/>
            </a:pPr>
            <a:r>
              <a:rPr lang="pt-BR" dirty="0"/>
              <a:t>Migração funcional, permitindo que qualquer docente possa mudar de rede, via concurso público, sem prejuízo remuneratório ou no posicionamento funcional (entrada lateral)</a:t>
            </a:r>
          </a:p>
          <a:p>
            <a:endParaRPr lang="pt-BR" sz="800" dirty="0"/>
          </a:p>
          <a:p>
            <a:pPr marL="285750" indent="-285750" algn="just">
              <a:buFont typeface="Wingdings" panose="05000000000000000000" pitchFamily="2" charset="2"/>
              <a:buChar char="ü"/>
            </a:pPr>
            <a:r>
              <a:rPr lang="pt-BR" dirty="0"/>
              <a:t>Garantia de reenquadramento na nova carreira respeitando direitos adquiridos, tal como RSC e enquadramento de aposentados de acordo com a posição relativa à época da aposentadoria</a:t>
            </a:r>
          </a:p>
        </p:txBody>
      </p:sp>
      <p:sp>
        <p:nvSpPr>
          <p:cNvPr id="3" name="CaixaDeTexto 2">
            <a:extLst>
              <a:ext uri="{FF2B5EF4-FFF2-40B4-BE49-F238E27FC236}">
                <a16:creationId xmlns:a16="http://schemas.microsoft.com/office/drawing/2014/main" id="{B0773098-7A8D-E768-B178-EC352D7F491E}"/>
              </a:ext>
            </a:extLst>
          </p:cNvPr>
          <p:cNvSpPr txBox="1"/>
          <p:nvPr/>
        </p:nvSpPr>
        <p:spPr>
          <a:xfrm>
            <a:off x="894180" y="414831"/>
            <a:ext cx="10403633" cy="584775"/>
          </a:xfrm>
          <a:prstGeom prst="rect">
            <a:avLst/>
          </a:prstGeom>
          <a:noFill/>
        </p:spPr>
        <p:txBody>
          <a:bodyPr wrap="square" rtlCol="0">
            <a:spAutoFit/>
          </a:bodyPr>
          <a:lstStyle/>
          <a:p>
            <a:pPr algn="ctr"/>
            <a:r>
              <a:rPr lang="pt-BR" sz="3200" b="1" dirty="0"/>
              <a:t>Vantagens da carreira única do Magistério Federal</a:t>
            </a:r>
          </a:p>
        </p:txBody>
      </p:sp>
    </p:spTree>
    <p:extLst>
      <p:ext uri="{BB962C8B-B14F-4D97-AF65-F5344CB8AC3E}">
        <p14:creationId xmlns:p14="http://schemas.microsoft.com/office/powerpoint/2010/main" val="1694577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additive="base">
                                        <p:cTn id="2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 calcmode="lin" valueType="num">
                                      <p:cBhvr additive="base">
                                        <p:cTn id="3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10" end="10"/>
                                            </p:txEl>
                                          </p:spTgt>
                                        </p:tgtEl>
                                        <p:attrNameLst>
                                          <p:attrName>style.visibility</p:attrName>
                                        </p:attrNameLst>
                                      </p:cBhvr>
                                      <p:to>
                                        <p:strVal val="visible"/>
                                      </p:to>
                                    </p:set>
                                    <p:anim calcmode="lin" valueType="num">
                                      <p:cBhvr additive="base">
                                        <p:cTn id="4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
                                            <p:txEl>
                                              <p:pRg st="12" end="12"/>
                                            </p:txEl>
                                          </p:spTgt>
                                        </p:tgtEl>
                                        <p:attrNameLst>
                                          <p:attrName>style.visibility</p:attrName>
                                        </p:attrNameLst>
                                      </p:cBhvr>
                                      <p:to>
                                        <p:strVal val="visible"/>
                                      </p:to>
                                    </p:set>
                                    <p:anim calcmode="lin" valueType="num">
                                      <p:cBhvr additive="base">
                                        <p:cTn id="47" dur="500" fill="hold"/>
                                        <p:tgtEl>
                                          <p:spTgt spid="2">
                                            <p:txEl>
                                              <p:pRg st="12" end="12"/>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677</TotalTime>
  <Words>1252</Words>
  <Application>Microsoft Office PowerPoint</Application>
  <PresentationFormat>Widescreen</PresentationFormat>
  <Paragraphs>120</Paragraphs>
  <Slides>10</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10</vt:i4>
      </vt:variant>
    </vt:vector>
  </HeadingPairs>
  <TitlesOfParts>
    <vt:vector size="15" baseType="lpstr">
      <vt:lpstr>Arial</vt:lpstr>
      <vt:lpstr>Calibri</vt:lpstr>
      <vt:lpstr>Calibri Light</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André Martins</dc:creator>
  <cp:lastModifiedBy>Usuario</cp:lastModifiedBy>
  <cp:revision>97</cp:revision>
  <dcterms:created xsi:type="dcterms:W3CDTF">2023-11-07T12:26:09Z</dcterms:created>
  <dcterms:modified xsi:type="dcterms:W3CDTF">2024-08-26T18:32:37Z</dcterms:modified>
</cp:coreProperties>
</file>