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7" r:id="rId4"/>
    <p:sldId id="262" r:id="rId5"/>
    <p:sldId id="257" r:id="rId6"/>
    <p:sldId id="261" r:id="rId7"/>
    <p:sldId id="263" r:id="rId8"/>
    <p:sldId id="264" r:id="rId9"/>
    <p:sldId id="272" r:id="rId10"/>
    <p:sldId id="273" r:id="rId11"/>
    <p:sldId id="268" r:id="rId12"/>
    <p:sldId id="269" r:id="rId13"/>
    <p:sldId id="270" r:id="rId14"/>
    <p:sldId id="274" r:id="rId15"/>
    <p:sldId id="275" r:id="rId16"/>
    <p:sldId id="276" r:id="rId17"/>
    <p:sldId id="277" r:id="rId18"/>
    <p:sldId id="279" r:id="rId19"/>
    <p:sldId id="278" r:id="rId20"/>
    <p:sldId id="281" r:id="rId21"/>
    <p:sldId id="280" r:id="rId22"/>
    <p:sldId id="282" r:id="rId23"/>
    <p:sldId id="283" r:id="rId24"/>
    <p:sldId id="284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6EC00D-C959-4569-9E35-A91A8BFC8095}" v="95" dt="2024-09-16T23:37:09.3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7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A45805-0A35-3F0A-DB65-B9823215C0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8B6053-293D-26DF-DA96-D3FC05C23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8A0263-07A2-99E5-6474-A920E8169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6906-2F10-48B5-8279-44F59FE8E46E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A9D13E-8630-4101-4174-9FEA5B0F6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426671-91DE-10F4-F0CF-CD2FFC20B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A76E5-01DD-481C-B865-F5AC2C0338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3933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B25C71-D3CC-E605-598B-DFABAC629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25E596-9863-F5F9-D221-EF9A8105C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F5FF16-DDD3-CF9D-AF04-862C741DB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6906-2F10-48B5-8279-44F59FE8E46E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A4D3E4-F66D-A6EB-68BB-69C944A7A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674EE4-4892-E565-CB36-DF4A2D92D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A76E5-01DD-481C-B865-F5AC2C0338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2805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24E40F-B4C0-4D7E-D433-A59F3CA57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3D708-12C9-95C3-E67D-75B58D6C69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DDD03A-9FC9-F09E-CD3C-AADBE2D31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6906-2F10-48B5-8279-44F59FE8E46E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917D19-F408-EECF-79EA-9927815E0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90A164-0A1F-0F50-8292-20CBC29E0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A76E5-01DD-481C-B865-F5AC2C0338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9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E4948-0AFF-99F8-A1A0-2D6D39FA6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8682F4-F0BA-459A-A372-9E8A367D4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0CAC1BF-7BB0-6B6F-3992-1EF1306388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1260B3C-6382-845A-ABA4-EF92AD613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6906-2F10-48B5-8279-44F59FE8E46E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FA2047F-B09D-77B4-82FC-E86796AF6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9C240A8-96D6-1DA2-C648-A153DC712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A76E5-01DD-481C-B865-F5AC2C0338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4217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E1B060-B928-D0F3-CE62-F7592700B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E90A9D-7142-B3DF-48FF-9C8637795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E41FA6F-6436-98C0-969D-5B35E05E5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973176C-00D3-1AF5-C75D-CFB9DADFF4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3DB0CCB-D61F-9A8E-5FD9-DC77C3FFD2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083C5C0-0E34-D390-A907-10215815B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6906-2F10-48B5-8279-44F59FE8E46E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742E05D-9829-80A0-BD8C-E5B48C001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3994578-5BAF-3F7E-5E32-FD913417E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A76E5-01DD-481C-B865-F5AC2C0338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6881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ADB91D-4A0B-E2AB-1816-53765E14C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C77D279-1446-A7FE-73B5-01FEB4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6906-2F10-48B5-8279-44F59FE8E46E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7C6F4C6-C9DA-47BE-06DB-AA3DFAB25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78B495D-191F-81CD-6921-B06CF4060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A76E5-01DD-481C-B865-F5AC2C0338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9955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479A40C-05E0-CD99-E3C1-1B9C1A9B1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6906-2F10-48B5-8279-44F59FE8E46E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9025FEA-8881-B66C-FF9D-998DBB3F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8F1EBA9-9B86-9F9D-223A-0B9B87923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A76E5-01DD-481C-B865-F5AC2C0338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6814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162A2F-10D8-AF9C-D0AE-3C0051DD4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080B26-EB96-230A-6671-A5E6B052A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1F47E45-AFCA-3F06-C1C3-362CE4B8B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8344DA-2E22-36DD-B703-3F77DB9FD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6906-2F10-48B5-8279-44F59FE8E46E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F9700E9-4AEE-10EF-F7DD-ACB97C264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319AAB-A986-A79F-3BCD-1DF733576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A76E5-01DD-481C-B865-F5AC2C0338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5175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EB4FE4-F842-6DA8-74C0-5ADA395FB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988895A-1357-40CF-CCE4-EBC8A7BDA8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5290418-CF4C-8A1F-DB27-9A61A0E7A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8D2AC4A-F961-07F8-FAB3-AA1FE9EA6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6906-2F10-48B5-8279-44F59FE8E46E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E5877B6-299D-6ADE-892D-8F1F37F98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ED0635-7D08-50D8-934B-A6B136D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A76E5-01DD-481C-B865-F5AC2C0338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9333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3F9917-4076-141A-234C-EA0CB1D59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3F4C747-98F5-9A14-7732-DC7A8BEC5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93B3F8-E55F-7BE5-B614-D94DCCF51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6906-2F10-48B5-8279-44F59FE8E46E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54B76A-C375-7B41-3988-36FCEC9B1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8E0734-7560-BE3E-B042-8025B65D8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A76E5-01DD-481C-B865-F5AC2C0338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45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10C0B8A-A85E-FEC9-C5A3-204EB646E5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3AA3E3A-46A0-0F82-4C01-6A5C701CE7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E3C6A0-8B7D-63FC-6F25-2096305DF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6906-2F10-48B5-8279-44F59FE8E46E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12DD28-B575-4072-62F3-ABF44AD52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4A07D2-CDAB-B75B-3FD3-74DA75E84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A76E5-01DD-481C-B865-F5AC2C0338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6230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7634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1465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FF7A282-EFE2-FAE9-85CF-80EE4BB8D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1C0006C-C47F-AAB6-F7D5-50483E9A2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B80A33-7FC5-474E-5358-A3605B1D6D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136906-2F10-48B5-8279-44F59FE8E46E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44C46C-CD7A-F342-4A21-AA568603C8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CD84C3-A974-5ABA-9F66-0988F55E5A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2A76E5-01DD-481C-B865-F5AC2C0338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5033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9DED61-DF51-51CF-B06C-25AC6F285D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622322"/>
          </a:xfrm>
          <a:solidFill>
            <a:schemeClr val="tx2">
              <a:lumMod val="50000"/>
              <a:lumOff val="50000"/>
            </a:schemeClr>
          </a:solidFill>
        </p:spPr>
        <p:txBody>
          <a:bodyPr>
            <a:normAutofit/>
          </a:bodyPr>
          <a:lstStyle/>
          <a:p>
            <a:r>
              <a:rPr lang="pt-BR" sz="4500" dirty="0"/>
              <a:t>II Encontro sobre Assuntos de</a:t>
            </a:r>
            <a:br>
              <a:rPr lang="pt-BR" sz="4500" dirty="0"/>
            </a:br>
            <a:r>
              <a:rPr lang="pt-BR" sz="4500" dirty="0"/>
              <a:t> Aposentadoria e Saúde da SEDUFSM – 17/09/2024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185139-0603-5073-D453-21B2D85F38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622323"/>
            <a:ext cx="12192000" cy="5235676"/>
          </a:xfrm>
          <a:solidFill>
            <a:srgbClr val="FFFF00"/>
          </a:solidFill>
        </p:spPr>
        <p:txBody>
          <a:bodyPr>
            <a:normAutofit fontScale="25000" lnSpcReduction="20000"/>
          </a:bodyPr>
          <a:lstStyle/>
          <a:p>
            <a:endParaRPr lang="pt-BR" sz="5800" dirty="0"/>
          </a:p>
          <a:p>
            <a:r>
              <a:rPr lang="pt-BR" sz="17600" dirty="0"/>
              <a:t>Tema Proposto pela organização do evento:</a:t>
            </a:r>
          </a:p>
          <a:p>
            <a:r>
              <a:rPr lang="pt-BR" sz="17600" b="1" dirty="0">
                <a:solidFill>
                  <a:srgbClr val="FF0000"/>
                </a:solidFill>
              </a:rPr>
              <a:t>‘</a:t>
            </a:r>
            <a:r>
              <a:rPr lang="pt-BR" sz="17600" b="1" dirty="0">
                <a:solidFill>
                  <a:srgbClr val="C00000"/>
                </a:solidFill>
              </a:rPr>
              <a:t>Carreira: para corpos de carne ou de ferro?’</a:t>
            </a:r>
          </a:p>
          <a:p>
            <a:endParaRPr lang="pt-BR" sz="5800" b="1" dirty="0">
              <a:solidFill>
                <a:srgbClr val="FF0000"/>
              </a:solidFill>
            </a:endParaRPr>
          </a:p>
          <a:p>
            <a:pPr algn="l">
              <a:lnSpc>
                <a:spcPct val="170000"/>
              </a:lnSpc>
            </a:pPr>
            <a:r>
              <a:rPr lang="pt-BR" sz="8000" b="1" dirty="0"/>
              <a:t>Ricardo Rondinel</a:t>
            </a:r>
          </a:p>
          <a:p>
            <a:pPr algn="l">
              <a:lnSpc>
                <a:spcPct val="170000"/>
              </a:lnSpc>
            </a:pPr>
            <a:r>
              <a:rPr lang="pt-BR" sz="8000" b="1" dirty="0"/>
              <a:t>Economista, Professor do Departamento de Economia </a:t>
            </a:r>
            <a:r>
              <a:rPr lang="pt-BR" sz="8000" b="1"/>
              <a:t>e Relações </a:t>
            </a:r>
            <a:r>
              <a:rPr lang="pt-BR" sz="8000" b="1" dirty="0"/>
              <a:t>Internacionais da UFSM</a:t>
            </a:r>
          </a:p>
          <a:p>
            <a:pPr algn="l">
              <a:lnSpc>
                <a:spcPct val="170000"/>
              </a:lnSpc>
            </a:pPr>
            <a:r>
              <a:rPr lang="pt-BR" sz="8000" b="1" dirty="0"/>
              <a:t>Membro dos </a:t>
            </a:r>
            <a:r>
              <a:rPr lang="pt-BR" sz="8000" b="1" dirty="0" err="1"/>
              <a:t>GTs</a:t>
            </a:r>
            <a:r>
              <a:rPr lang="pt-BR" sz="8000" b="1" dirty="0"/>
              <a:t> Carreira e Verbas da SEDUFSM</a:t>
            </a:r>
          </a:p>
          <a:p>
            <a:pPr algn="l">
              <a:lnSpc>
                <a:spcPct val="170000"/>
              </a:lnSpc>
            </a:pPr>
            <a:r>
              <a:rPr lang="pt-BR" sz="8000" b="1" dirty="0"/>
              <a:t>Extensão e Pesquisa na subárea de Economia dos Recursos Humanos, mercado de trabalho, política salarial do governo, sindicatos, dissídios coletivos</a:t>
            </a:r>
          </a:p>
          <a:p>
            <a:pPr algn="l">
              <a:lnSpc>
                <a:spcPct val="170000"/>
              </a:lnSpc>
            </a:pPr>
            <a:r>
              <a:rPr lang="pt-BR" sz="8000" b="1" dirty="0"/>
              <a:t>Contatos: ricardorondinel73@gmail.com </a:t>
            </a:r>
          </a:p>
          <a:p>
            <a:pPr>
              <a:lnSpc>
                <a:spcPct val="170000"/>
              </a:lnSpc>
            </a:pPr>
            <a:endParaRPr lang="pt-BR" b="1" dirty="0"/>
          </a:p>
          <a:p>
            <a:endParaRPr lang="pt-BR" sz="2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pt-BR" sz="2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pt-BR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endParaRPr lang="pt-BR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endParaRPr lang="pt-BR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endParaRPr lang="pt-BR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r>
              <a:rPr lang="pt-BR" dirty="0">
                <a:solidFill>
                  <a:srgbClr val="000000"/>
                </a:solidFill>
                <a:latin typeface="Roboto" panose="02000000000000000000" pitchFamily="2" charset="0"/>
              </a:rPr>
              <a:t>17/09/2024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8401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D09D71-9A59-E1D9-FCF9-6882149326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4699819" cy="6858000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CB5AF3-EEDD-A0DB-2072-DE88CAB7B8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9819" y="0"/>
            <a:ext cx="7492181" cy="6857999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85000" lnSpcReduction="10000"/>
          </a:bodyPr>
          <a:lstStyle/>
          <a:p>
            <a:pPr algn="l">
              <a:lnSpc>
                <a:spcPct val="160000"/>
              </a:lnSpc>
            </a:pPr>
            <a:r>
              <a:rPr lang="pt-BR" sz="32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Podemos aplicar isso diretamente no modo de vida que vivemos hoje e somos até obrigados.</a:t>
            </a:r>
          </a:p>
          <a:p>
            <a:pPr algn="l">
              <a:lnSpc>
                <a:spcPct val="160000"/>
              </a:lnSpc>
            </a:pPr>
            <a:r>
              <a:rPr lang="pt-BR" sz="32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A regra é que sempre possamos dar mais com as mesmas ferramentas e forças de sempre. Infelizmente, sem qualquer preparo, não somos capazes de fazer coisas além dos nossos limites, incluindo a parte sentimental.</a:t>
            </a:r>
          </a:p>
          <a:p>
            <a:pPr algn="l">
              <a:lnSpc>
                <a:spcPct val="160000"/>
              </a:lnSpc>
            </a:pPr>
            <a:r>
              <a:rPr lang="pt-BR" sz="32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Mesmo que tenhamos limitações, muitos são obrigados a superá-las contra a vontade.</a:t>
            </a:r>
          </a:p>
          <a:p>
            <a:endParaRPr lang="pt-BR" dirty="0"/>
          </a:p>
        </p:txBody>
      </p:sp>
      <p:pic>
        <p:nvPicPr>
          <p:cNvPr id="5" name="Imagem 4" descr="Uma imagem contendo pessoa, segurando, mulher, mesa&#10;&#10;Descrição gerada automaticamente">
            <a:extLst>
              <a:ext uri="{FF2B5EF4-FFF2-40B4-BE49-F238E27FC236}">
                <a16:creationId xmlns:a16="http://schemas.microsoft.com/office/drawing/2014/main" id="{900F359F-4656-8987-B804-97E3460CE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998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785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65E9EF8F-277C-0979-C867-73ADA07CF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118313" cy="81039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6F6C52-66C8-E67C-201F-D61428FB78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6B0B97-DC7B-7CBC-DB12-4235834CD5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F92A0C99-58D9-2D94-19A4-D5A6CCA59A1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13EFD5A-D53E-6502-505A-70101D400BC4}"/>
              </a:ext>
            </a:extLst>
          </p:cNvPr>
          <p:cNvSpPr txBox="1"/>
          <p:nvPr/>
        </p:nvSpPr>
        <p:spPr>
          <a:xfrm>
            <a:off x="7118555" y="1122363"/>
            <a:ext cx="622286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/>
              <a:t>41%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085D296-C9D8-B544-B550-356A078EEA13}"/>
              </a:ext>
            </a:extLst>
          </p:cNvPr>
          <p:cNvSpPr txBox="1"/>
          <p:nvPr/>
        </p:nvSpPr>
        <p:spPr>
          <a:xfrm>
            <a:off x="9930581" y="1491695"/>
            <a:ext cx="622286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/>
              <a:t>34%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DDAE0A1-DEDE-0748-B1E2-D0A2D807F287}"/>
              </a:ext>
            </a:extLst>
          </p:cNvPr>
          <p:cNvSpPr txBox="1"/>
          <p:nvPr/>
        </p:nvSpPr>
        <p:spPr>
          <a:xfrm>
            <a:off x="11454581" y="943897"/>
            <a:ext cx="622286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/>
              <a:t>11%</a:t>
            </a:r>
          </a:p>
        </p:txBody>
      </p:sp>
    </p:spTree>
    <p:extLst>
      <p:ext uri="{BB962C8B-B14F-4D97-AF65-F5344CB8AC3E}">
        <p14:creationId xmlns:p14="http://schemas.microsoft.com/office/powerpoint/2010/main" val="2375291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6B72A5-0E91-1707-2ED4-41063C1C8D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4837471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pt-BR" dirty="0"/>
              <a:t>Qual o gasto com a remuneração dos docentes, por classe e nível no ano de 2023</a:t>
            </a:r>
            <a:br>
              <a:rPr lang="pt-BR" dirty="0"/>
            </a:b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E4E5AC-92A5-F764-3F49-99C4CDEE75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837471"/>
            <a:ext cx="12192000" cy="2020528"/>
          </a:xfrm>
          <a:solidFill>
            <a:srgbClr val="00B0F0"/>
          </a:solidFill>
        </p:spPr>
        <p:txBody>
          <a:bodyPr>
            <a:normAutofit lnSpcReduction="10000"/>
          </a:bodyPr>
          <a:lstStyle/>
          <a:p>
            <a:endParaRPr lang="pt-BR" dirty="0"/>
          </a:p>
          <a:p>
            <a:r>
              <a:rPr lang="pt-BR" sz="5400" dirty="0"/>
              <a:t>Observação: Estudo limitado a Carreira do Magistério Superior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2467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CB688BCD-FC3D-FEFA-E2B3-867D20743B1F}"/>
              </a:ext>
            </a:extLst>
          </p:cNvPr>
          <p:cNvSpPr txBox="1"/>
          <p:nvPr/>
        </p:nvSpPr>
        <p:spPr>
          <a:xfrm>
            <a:off x="7423355" y="1671484"/>
            <a:ext cx="622286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b="1" dirty="0"/>
              <a:t>34%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11222EA-D9C7-FC1F-0259-C92871601D7D}"/>
              </a:ext>
            </a:extLst>
          </p:cNvPr>
          <p:cNvSpPr txBox="1"/>
          <p:nvPr/>
        </p:nvSpPr>
        <p:spPr>
          <a:xfrm>
            <a:off x="10166555" y="1484671"/>
            <a:ext cx="622286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b="1" dirty="0"/>
              <a:t>42%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D34A371-C504-5B02-F8F1-2CB6A2BC0237}"/>
              </a:ext>
            </a:extLst>
          </p:cNvPr>
          <p:cNvSpPr txBox="1"/>
          <p:nvPr/>
        </p:nvSpPr>
        <p:spPr>
          <a:xfrm>
            <a:off x="3342968" y="2821858"/>
            <a:ext cx="688009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b="1" dirty="0"/>
              <a:t>7,1%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CFE1A-8662-E8B1-6830-6A8E8ABC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85810DD8-E1BB-F5BC-9CE6-A9BB8C9AE57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826" y="-69574"/>
            <a:ext cx="12123174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648AE89-4993-E936-25EF-DCC23DD68ABF}"/>
              </a:ext>
            </a:extLst>
          </p:cNvPr>
          <p:cNvSpPr txBox="1"/>
          <p:nvPr/>
        </p:nvSpPr>
        <p:spPr>
          <a:xfrm>
            <a:off x="9694606" y="365124"/>
            <a:ext cx="84557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31,3%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56C49D0-EFD7-ACA8-932B-1117D5F4C461}"/>
              </a:ext>
            </a:extLst>
          </p:cNvPr>
          <p:cNvSpPr txBox="1"/>
          <p:nvPr/>
        </p:nvSpPr>
        <p:spPr>
          <a:xfrm>
            <a:off x="11071442" y="365124"/>
            <a:ext cx="84557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32,8%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BA6819A-6C78-2C6D-DDCD-C532E1933906}"/>
              </a:ext>
            </a:extLst>
          </p:cNvPr>
          <p:cNvSpPr txBox="1"/>
          <p:nvPr/>
        </p:nvSpPr>
        <p:spPr>
          <a:xfrm>
            <a:off x="7728155" y="2231923"/>
            <a:ext cx="215326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ADJUNTOS 39,4%</a:t>
            </a:r>
          </a:p>
        </p:txBody>
      </p:sp>
    </p:spTree>
    <p:extLst>
      <p:ext uri="{BB962C8B-B14F-4D97-AF65-F5344CB8AC3E}">
        <p14:creationId xmlns:p14="http://schemas.microsoft.com/office/powerpoint/2010/main" val="3586351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A31378-F7A9-7808-97A5-CBEA70E62A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BAC818-193B-7971-3023-B7EC5666B6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DF1269EF-E824-C0FE-551D-87F6471D393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C1C4DF7-88B8-F5E1-EFFE-5A92E27F0E74}"/>
              </a:ext>
            </a:extLst>
          </p:cNvPr>
          <p:cNvSpPr txBox="1"/>
          <p:nvPr/>
        </p:nvSpPr>
        <p:spPr>
          <a:xfrm>
            <a:off x="9773265" y="376516"/>
            <a:ext cx="622286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b="1" dirty="0"/>
              <a:t>43%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62BAAC5-FEEE-4BB5-EDFA-4DF9B7E1829E}"/>
              </a:ext>
            </a:extLst>
          </p:cNvPr>
          <p:cNvSpPr txBox="1"/>
          <p:nvPr/>
        </p:nvSpPr>
        <p:spPr>
          <a:xfrm>
            <a:off x="7861852" y="2713383"/>
            <a:ext cx="2192981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ADJUNTOS  51,2%</a:t>
            </a:r>
          </a:p>
        </p:txBody>
      </p:sp>
    </p:spTree>
    <p:extLst>
      <p:ext uri="{BB962C8B-B14F-4D97-AF65-F5344CB8AC3E}">
        <p14:creationId xmlns:p14="http://schemas.microsoft.com/office/powerpoint/2010/main" val="1625313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790246-7DBA-6B97-87FA-8D82ACDB9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81548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/>
              <a:t>Um Plano de Carreira estabelece as “Regras do Jogo”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8989795D-68A9-2957-2317-7D0B93606FB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0" y="1012138"/>
            <a:ext cx="12192000" cy="583756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lnSpc>
                <a:spcPct val="114000"/>
              </a:lnSpc>
              <a:buNone/>
            </a:pPr>
            <a:r>
              <a:rPr lang="en-US" sz="3000" b="1" i="0" dirty="0">
                <a:solidFill>
                  <a:srgbClr val="403D39"/>
                </a:solidFill>
                <a:effectLst/>
                <a:latin typeface="Arial" panose="020B0604020202020204" pitchFamily="34" charset="0"/>
              </a:rPr>
              <a:t>NORTH, Douglas</a:t>
            </a:r>
            <a:r>
              <a:rPr lang="en-US" sz="3000" b="0" i="0" dirty="0">
                <a:solidFill>
                  <a:srgbClr val="403D39"/>
                </a:solidFill>
                <a:effectLst/>
                <a:latin typeface="Arial" panose="020B0604020202020204" pitchFamily="34" charset="0"/>
              </a:rPr>
              <a:t>. Institutions. The Journal of Economic Perspectives (1986-1998), v. 5, n. 1, 1991. </a:t>
            </a:r>
            <a:r>
              <a:rPr lang="en-US" sz="3000" b="0" i="0" dirty="0" err="1">
                <a:solidFill>
                  <a:srgbClr val="403D39"/>
                </a:solidFill>
                <a:effectLst/>
                <a:latin typeface="Arial" panose="020B0604020202020204" pitchFamily="34" charset="0"/>
              </a:rPr>
              <a:t>pag</a:t>
            </a:r>
            <a:r>
              <a:rPr lang="en-US" sz="3000" b="0" i="0" dirty="0">
                <a:solidFill>
                  <a:srgbClr val="403D39"/>
                </a:solidFill>
                <a:effectLst/>
                <a:latin typeface="Arial" panose="020B0604020202020204" pitchFamily="34" charset="0"/>
              </a:rPr>
              <a:t>. 97</a:t>
            </a:r>
          </a:p>
          <a:p>
            <a:pPr marL="0" indent="0">
              <a:lnSpc>
                <a:spcPct val="114000"/>
              </a:lnSpc>
              <a:buNone/>
            </a:pPr>
            <a:endParaRPr lang="en-US" sz="3000" b="0" i="0" dirty="0">
              <a:solidFill>
                <a:srgbClr val="403D39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000" b="0" i="0" u="none" strike="noStrike" cap="none" normalizeH="0" baseline="0" dirty="0">
                <a:ln>
                  <a:noFill/>
                </a:ln>
                <a:solidFill>
                  <a:srgbClr val="403D3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[...] Ademais, a definição de instituição mais referida e aceita talvez seja a de North, que entende instituições como as </a:t>
            </a:r>
            <a:r>
              <a:rPr kumimoji="0" lang="pt-BR" altLang="pt-BR" sz="3000" b="1" i="0" u="none" strike="noStrike" cap="none" normalizeH="0" baseline="0" dirty="0">
                <a:ln>
                  <a:noFill/>
                </a:ln>
                <a:solidFill>
                  <a:srgbClr val="403D3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regras do jogo </a:t>
            </a:r>
            <a:r>
              <a:rPr kumimoji="0" lang="pt-BR" altLang="pt-BR" sz="3000" b="0" i="0" u="none" strike="noStrike" cap="none" normalizeH="0" baseline="0" dirty="0">
                <a:ln>
                  <a:noFill/>
                </a:ln>
                <a:solidFill>
                  <a:srgbClr val="403D3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numa sociedade. O autor assim define as </a:t>
            </a:r>
            <a:r>
              <a:rPr kumimoji="0" lang="pt-BR" altLang="pt-BR" sz="3000" b="1" i="0" u="none" strike="noStrike" cap="none" normalizeH="0" baseline="0" dirty="0">
                <a:ln>
                  <a:noFill/>
                </a:ln>
                <a:solidFill>
                  <a:srgbClr val="403D3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instituições</a:t>
            </a:r>
            <a:r>
              <a:rPr kumimoji="0" lang="pt-BR" altLang="pt-BR" sz="3000" b="0" i="0" u="none" strike="noStrike" cap="none" normalizeH="0" baseline="0" dirty="0">
                <a:ln>
                  <a:noFill/>
                </a:ln>
                <a:solidFill>
                  <a:srgbClr val="403D3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pt-BR" altLang="pt-BR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indent="0">
              <a:lnSpc>
                <a:spcPct val="114000"/>
              </a:lnSpc>
              <a:buNone/>
            </a:pPr>
            <a:r>
              <a:rPr kumimoji="0" lang="pt-BR" altLang="pt-BR" sz="3000" b="1" i="0" u="none" strike="noStrike" cap="none" normalizeH="0" baseline="0" dirty="0">
                <a:ln>
                  <a:noFill/>
                </a:ln>
                <a:solidFill>
                  <a:srgbClr val="403D3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Instituições</a:t>
            </a:r>
            <a:r>
              <a:rPr kumimoji="0" lang="pt-BR" altLang="pt-BR" sz="3000" b="0" i="0" u="none" strike="noStrike" cap="none" normalizeH="0" baseline="0" dirty="0">
                <a:ln>
                  <a:noFill/>
                </a:ln>
                <a:solidFill>
                  <a:srgbClr val="403D3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são restrições humanamente concebidas que estruturam as interações políticas, econômicas e sociais. Elas consistem tanto em restrições informais (sanções, tabus, costumes, tradições, e </a:t>
            </a:r>
            <a:r>
              <a:rPr kumimoji="0" lang="pt-BR" altLang="pt-BR" sz="3000" i="0" u="none" strike="noStrike" cap="none" normalizeH="0" baseline="0" dirty="0">
                <a:ln>
                  <a:noFill/>
                </a:ln>
                <a:solidFill>
                  <a:srgbClr val="403D3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códigos de conduta</a:t>
            </a:r>
            <a:r>
              <a:rPr kumimoji="0" lang="pt-BR" altLang="pt-BR" sz="3000" b="0" i="0" u="none" strike="noStrike" cap="none" normalizeH="0" baseline="0" dirty="0">
                <a:ln>
                  <a:noFill/>
                </a:ln>
                <a:solidFill>
                  <a:srgbClr val="403D3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kumimoji="0" lang="pt-BR" altLang="pt-BR" sz="3000" b="1" i="0" u="none" strike="noStrike" cap="none" normalizeH="0" baseline="0" dirty="0">
                <a:ln>
                  <a:noFill/>
                </a:ln>
                <a:solidFill>
                  <a:srgbClr val="403D3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quanto</a:t>
            </a:r>
            <a:r>
              <a:rPr kumimoji="0" lang="pt-BR" altLang="pt-BR" sz="3000" b="0" i="0" u="none" strike="noStrike" cap="none" normalizeH="0" baseline="0" dirty="0">
                <a:ln>
                  <a:noFill/>
                </a:ln>
                <a:solidFill>
                  <a:srgbClr val="403D3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em restrições </a:t>
            </a:r>
            <a:r>
              <a:rPr kumimoji="0" lang="pt-BR" altLang="pt-BR" sz="3000" b="1" i="0" u="none" strike="noStrike" cap="none" normalizeH="0" baseline="0" dirty="0">
                <a:ln>
                  <a:noFill/>
                </a:ln>
                <a:solidFill>
                  <a:srgbClr val="403D3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formais</a:t>
            </a:r>
            <a:r>
              <a:rPr kumimoji="0" lang="pt-BR" altLang="pt-BR" sz="3000" b="0" i="0" u="none" strike="noStrike" cap="none" normalizeH="0" baseline="0" dirty="0">
                <a:ln>
                  <a:noFill/>
                </a:ln>
                <a:solidFill>
                  <a:srgbClr val="403D3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kumimoji="0" lang="pt-BR" altLang="pt-BR" sz="3000" b="1" i="0" u="none" strike="noStrike" cap="none" normalizeH="0" baseline="0" dirty="0">
                <a:ln>
                  <a:noFill/>
                </a:ln>
                <a:solidFill>
                  <a:srgbClr val="403D3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constituições, leis, direitos de propriedade</a:t>
            </a:r>
            <a:r>
              <a:rPr kumimoji="0" lang="pt-BR" altLang="pt-BR" sz="3000" b="0" i="0" u="none" strike="noStrike" cap="none" normalizeH="0" baseline="0" dirty="0">
                <a:ln>
                  <a:noFill/>
                </a:ln>
                <a:solidFill>
                  <a:srgbClr val="403D3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kumimoji="0" lang="pt-BR" altLang="pt-B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101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D12BD-B962-E9FF-9687-1057897B1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3551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pt-BR" dirty="0"/>
              <a:t>As “Regras do jogo”, definiram uma estrutura de carreira.  PUCRCE de Abril de 1987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3863C6-7045-93DE-32E6-F07496106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435511"/>
            <a:ext cx="5997575" cy="1069564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pt-BR" sz="3200" dirty="0"/>
              <a:t>ABRIL DE 1987. Governo Sarney</a:t>
            </a:r>
          </a:p>
          <a:p>
            <a:pPr algn="ctr"/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9426114-C12D-07AA-3708-C991ACF4E8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2505075"/>
            <a:ext cx="5997575" cy="4352924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pt-BR" dirty="0"/>
              <a:t>Consolida um processo que unificou a carreira das autarquias e fundações e federais. o Plano de Carreira das Instituições Federais de Ensino, incluindo docentes do MS e do primeiro e segundo graus e técnicos-administrativos.</a:t>
            </a:r>
          </a:p>
          <a:p>
            <a:r>
              <a:rPr lang="pt-BR" dirty="0"/>
              <a:t>Depois com a Constituição de 1988 e o RJU (Lei n. 8112/1990) se consolidam as regras do jogo.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4CFB0AD-70DD-101F-4FD3-F0C97D83EB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19801" y="1435511"/>
            <a:ext cx="6172199" cy="1069564"/>
          </a:xfrm>
          <a:solidFill>
            <a:srgbClr val="00B0F0"/>
          </a:solidFill>
        </p:spPr>
        <p:txBody>
          <a:bodyPr/>
          <a:lstStyle/>
          <a:p>
            <a:pPr algn="ctr"/>
            <a:r>
              <a:rPr lang="pt-BR" sz="3200" dirty="0"/>
              <a:t>Maio de 2006. Governo Lula 1</a:t>
            </a:r>
          </a:p>
          <a:p>
            <a:pPr algn="ctr"/>
            <a:endParaRPr lang="pt-BR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03721D2-5A27-034E-EF41-52C6D544F6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97576" y="2505075"/>
            <a:ext cx="6194424" cy="4352924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/>
          <a:p>
            <a:r>
              <a:rPr lang="pt-BR" dirty="0"/>
              <a:t>Um dos golpes que desestruturou a carreira foi a criação da </a:t>
            </a:r>
            <a:r>
              <a:rPr lang="pt-BR" b="1" dirty="0"/>
              <a:t>classe de Associado</a:t>
            </a:r>
            <a:r>
              <a:rPr lang="pt-BR" dirty="0"/>
              <a:t>, porque </a:t>
            </a:r>
            <a:r>
              <a:rPr lang="pt-BR" b="1" dirty="0"/>
              <a:t>“alterou a regra do jogo” </a:t>
            </a:r>
            <a:r>
              <a:rPr lang="pt-BR" dirty="0"/>
              <a:t>que foi estabelecida em 1987, em função do qual planejaram suas vidas muitos docentes.</a:t>
            </a:r>
          </a:p>
          <a:p>
            <a:r>
              <a:rPr lang="pt-BR" dirty="0"/>
              <a:t> Foi uma verdadeira quebra das instituições e das regras do jogo, na visão de Douglas North. </a:t>
            </a:r>
          </a:p>
        </p:txBody>
      </p:sp>
    </p:spTree>
    <p:extLst>
      <p:ext uri="{BB962C8B-B14F-4D97-AF65-F5344CB8AC3E}">
        <p14:creationId xmlns:p14="http://schemas.microsoft.com/office/powerpoint/2010/main" val="3316877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9780A4F8-BA6D-324D-B320-976D29276F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34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EF9311B-5BB5-920A-BB13-560B98548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377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3079FA9-846D-7DBA-BA03-B66E32A4F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06" y="0"/>
            <a:ext cx="119461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936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AA322F-6A87-2DA9-71AE-DEF7626C9E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786581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pt-BR" sz="4000" dirty="0"/>
              <a:t>Fim da Dedicação Exclusiva com o PCCMF, 2012, </a:t>
            </a:r>
            <a:r>
              <a:rPr lang="pt-BR" sz="4000" dirty="0" err="1"/>
              <a:t>art</a:t>
            </a:r>
            <a:r>
              <a:rPr lang="pt-BR" sz="4000" dirty="0"/>
              <a:t> 21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60625D-032A-28D0-D9DA-8713B7A942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86581"/>
            <a:ext cx="12192000" cy="6071419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l"/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Art. 21. No regime de dedicação exclusiva, será admitida, observadas as condições da regulamentação própria de cada IFE, a percepção de:</a:t>
            </a:r>
          </a:p>
          <a:p>
            <a:pPr algn="l"/>
            <a:endParaRPr lang="pt-BR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l"/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XI - </a:t>
            </a:r>
            <a:r>
              <a:rPr lang="pt-BR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retribuição pecuniária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em caráter eventual, por trabalho prestado no âmbito de projetos institucionais de ensino, pesquisa e extensão,</a:t>
            </a:r>
          </a:p>
          <a:p>
            <a:pPr algn="l"/>
            <a:endParaRPr lang="pt-BR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l"/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XII - </a:t>
            </a:r>
            <a:r>
              <a:rPr lang="pt-BR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retribuição pecuniária 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por colaboração esporádica de natureza científica ou tecnológica em assuntos de especialidade do docente, inclusive em polos de inovação tecnológica, devidamente autorizada pela IFE de acordo com suas regras.</a:t>
            </a:r>
          </a:p>
          <a:p>
            <a:pPr algn="l"/>
            <a:endParaRPr lang="pt-BR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§ 4º As atividades de que tratam os incisos XI e XII do </a:t>
            </a:r>
            <a:r>
              <a:rPr lang="pt-BR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caput 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não excederão, computadas isoladamente ou em conjunto, a </a:t>
            </a:r>
            <a:r>
              <a:rPr lang="pt-B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8 (oito) horas semanais ou a 416 (quatrocentas e dezesseis) horas anuais. 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(Um dia por semana, inclusive nas férias, se pode exercer uma “colaboração esporádica”)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2084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9290E3-1B19-E3A0-45B0-6999AF3BE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pt-BR" dirty="0"/>
              <a:t>Além de permitir vender serviços um dia por semana, art. 21 do PCCMF, houve achatamento das remunerações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FD5270-826E-06CF-5C30-1DFA75B66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690689"/>
            <a:ext cx="12191999" cy="516731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pt-BR" sz="4000" dirty="0"/>
              <a:t>Achatamento da remuneração dos contratos no Regime de Trabalho em 40 horas.</a:t>
            </a:r>
          </a:p>
          <a:p>
            <a:endParaRPr lang="pt-BR" sz="4000" dirty="0"/>
          </a:p>
          <a:p>
            <a:r>
              <a:rPr lang="pt-BR" sz="4000" dirty="0"/>
              <a:t>Achatamento na remuneração dos 55% de Dedicação Exclusiva.</a:t>
            </a:r>
          </a:p>
          <a:p>
            <a:endParaRPr lang="pt-BR" sz="4000" dirty="0"/>
          </a:p>
          <a:p>
            <a:r>
              <a:rPr lang="pt-BR" sz="4000" dirty="0"/>
              <a:t>Vejamos.......</a:t>
            </a:r>
          </a:p>
        </p:txBody>
      </p:sp>
    </p:spTree>
    <p:extLst>
      <p:ext uri="{BB962C8B-B14F-4D97-AF65-F5344CB8AC3E}">
        <p14:creationId xmlns:p14="http://schemas.microsoft.com/office/powerpoint/2010/main" val="24188489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97DE874-745D-5CCF-7F50-27C5F37B6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22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0B324A9-EC15-EB5E-B54A-539ED8BC2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96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24AF12-248D-4D65-ACEA-3E8C885953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3509963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br>
              <a:rPr lang="pt-BR" sz="6000" dirty="0"/>
            </a:br>
            <a:r>
              <a:rPr lang="pt-BR" sz="6000" dirty="0"/>
              <a:t>Achatamento na remuneração dos 55% que deveriam ser pagos pelo regime de trabalho de Dedicação Exclusiva.</a:t>
            </a:r>
            <a:br>
              <a:rPr lang="pt-BR" sz="6000" dirty="0"/>
            </a:b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BE9EBA-4A9F-3A20-0A84-67A9899FCE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09964"/>
            <a:ext cx="12192000" cy="3264462"/>
          </a:xfrm>
          <a:solidFill>
            <a:srgbClr val="92D050"/>
          </a:solidFill>
        </p:spPr>
        <p:txBody>
          <a:bodyPr>
            <a:normAutofit/>
          </a:bodyPr>
          <a:lstStyle/>
          <a:p>
            <a:endParaRPr lang="pt-BR" sz="5400" dirty="0"/>
          </a:p>
          <a:p>
            <a:r>
              <a:rPr lang="pt-BR" sz="5400" dirty="0"/>
              <a:t>Vejamos.......</a:t>
            </a:r>
          </a:p>
        </p:txBody>
      </p:sp>
    </p:spTree>
    <p:extLst>
      <p:ext uri="{BB962C8B-B14F-4D97-AF65-F5344CB8AC3E}">
        <p14:creationId xmlns:p14="http://schemas.microsoft.com/office/powerpoint/2010/main" val="2805413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8D8E2D3-E934-0840-0667-E6AC267D1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45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7B7B21-9F62-94B7-5B06-C6BF121F7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2458065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pt-BR" dirty="0"/>
              <a:t>A relação deveria ser igual a 3,1 para ter 55% de Dedicação Exclusiva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B741BB-83DD-5334-70F3-403FA976E5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58065"/>
            <a:ext cx="12192000" cy="4399935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pt-BR" sz="4800" dirty="0"/>
              <a:t>Para todas as titulações a relação é inferior a 3,1 e no caso de professor com graduação o pagamento por Dedicação Exclusiva foi zerado.</a:t>
            </a:r>
          </a:p>
          <a:p>
            <a:endParaRPr lang="pt-BR" sz="4800" dirty="0"/>
          </a:p>
          <a:p>
            <a:r>
              <a:rPr lang="pt-BR" sz="4800" dirty="0"/>
              <a:t>Vejamos.........</a:t>
            </a:r>
          </a:p>
        </p:txBody>
      </p:sp>
    </p:spTree>
    <p:extLst>
      <p:ext uri="{BB962C8B-B14F-4D97-AF65-F5344CB8AC3E}">
        <p14:creationId xmlns:p14="http://schemas.microsoft.com/office/powerpoint/2010/main" val="3351994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04A8BF4-6761-D7E2-A03F-02960DA09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41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656DA1-3BC2-3D07-4A65-AF945B771E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3509963"/>
          </a:xfrm>
          <a:solidFill>
            <a:srgbClr val="7030A0"/>
          </a:solidFill>
        </p:spPr>
        <p:txBody>
          <a:bodyPr>
            <a:normAutofit/>
          </a:bodyPr>
          <a:lstStyle/>
          <a:p>
            <a:r>
              <a:rPr lang="pt-BR" dirty="0"/>
              <a:t>Para que percentuais foi reduzida a Dedicação Exclusiva?</a:t>
            </a:r>
            <a:br>
              <a:rPr lang="pt-BR" dirty="0"/>
            </a:b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C5A84A-20CA-302C-5CC7-C8D07CDB8A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09963"/>
            <a:ext cx="12192000" cy="3348037"/>
          </a:xfrm>
          <a:solidFill>
            <a:srgbClr val="FFFF00"/>
          </a:solidFill>
        </p:spPr>
        <p:txBody>
          <a:bodyPr>
            <a:normAutofit/>
          </a:bodyPr>
          <a:lstStyle/>
          <a:p>
            <a:endParaRPr lang="pt-BR" sz="5000" dirty="0"/>
          </a:p>
          <a:p>
            <a:r>
              <a:rPr lang="pt-BR" sz="6000" dirty="0"/>
              <a:t>Vejamos....</a:t>
            </a:r>
          </a:p>
        </p:txBody>
      </p:sp>
    </p:spTree>
    <p:extLst>
      <p:ext uri="{BB962C8B-B14F-4D97-AF65-F5344CB8AC3E}">
        <p14:creationId xmlns:p14="http://schemas.microsoft.com/office/powerpoint/2010/main" val="32278496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49F2432-571C-2960-774F-00803273F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9520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204CF5-20F2-EC25-DEF3-2DBFD68EDA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3057832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pt-BR" b="1" dirty="0"/>
              <a:t>“Somos feitos de carne, mas temos de viver como se fôssemos de ferro.”</a:t>
            </a:r>
            <a:br>
              <a:rPr lang="pt-BR" b="1" dirty="0"/>
            </a:br>
            <a:br>
              <a:rPr lang="pt-BR" b="1" dirty="0"/>
            </a:br>
            <a:r>
              <a:rPr lang="pt-BR" sz="3000" b="1" dirty="0"/>
              <a:t>Sigmund Freud, fundador da psicanálise (1856-1939)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69D07B-538E-E72E-9AC1-49BD62391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057833"/>
            <a:ext cx="12192000" cy="3800167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pt-BR" sz="4000" b="0" i="0" dirty="0">
                <a:solidFill>
                  <a:srgbClr val="242424"/>
                </a:solidFill>
                <a:effectLst/>
                <a:latin typeface="source-serif-pro"/>
              </a:rPr>
              <a:t>Por isso, a frase é importante. Ela traz o significado que equilibra a ambivalência entre a carne e o ferro, do que </a:t>
            </a:r>
            <a:r>
              <a:rPr lang="pt-BR" sz="4000" b="0" i="1" dirty="0">
                <a:solidFill>
                  <a:srgbClr val="242424"/>
                </a:solidFill>
                <a:effectLst/>
                <a:latin typeface="source-serif-pro"/>
              </a:rPr>
              <a:t>nós</a:t>
            </a:r>
            <a:r>
              <a:rPr lang="pt-BR" sz="4000" b="0" i="0" dirty="0">
                <a:solidFill>
                  <a:srgbClr val="242424"/>
                </a:solidFill>
                <a:effectLst/>
                <a:latin typeface="source-serif-pro"/>
              </a:rPr>
              <a:t> somos “feito” e “precisamos” em dado momento se defender </a:t>
            </a:r>
            <a:r>
              <a:rPr lang="pt-BR" sz="4000" b="1" i="0" u="sng" dirty="0">
                <a:solidFill>
                  <a:srgbClr val="242424"/>
                </a:solidFill>
                <a:effectLst/>
                <a:latin typeface="source-serif-pro"/>
              </a:rPr>
              <a:t>com ferro</a:t>
            </a:r>
            <a:r>
              <a:rPr lang="pt-BR" sz="4000" b="0" i="0" dirty="0">
                <a:solidFill>
                  <a:srgbClr val="242424"/>
                </a:solidFill>
                <a:effectLst/>
                <a:latin typeface="source-serif-pro"/>
              </a:rPr>
              <a:t>.</a:t>
            </a:r>
          </a:p>
          <a:p>
            <a:endParaRPr lang="pt-BR" sz="4000" b="0" i="0" dirty="0">
              <a:solidFill>
                <a:srgbClr val="242424"/>
              </a:solidFill>
              <a:effectLst/>
              <a:latin typeface="source-serif-pro"/>
            </a:endParaRPr>
          </a:p>
          <a:p>
            <a:r>
              <a:rPr lang="pt-BR" sz="4000" i="1" u="sng" dirty="0">
                <a:solidFill>
                  <a:srgbClr val="242424"/>
                </a:solidFill>
                <a:latin typeface="source-serif-pro"/>
              </a:rPr>
              <a:t>A Luta Continua!!!!!!!....Obrigado pela atenção</a:t>
            </a:r>
          </a:p>
          <a:p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51911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828</Words>
  <Application>Microsoft Office PowerPoint</Application>
  <PresentationFormat>Widescreen</PresentationFormat>
  <Paragraphs>75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Roboto</vt:lpstr>
      <vt:lpstr>source-serif-pro</vt:lpstr>
      <vt:lpstr>Tema do Office</vt:lpstr>
      <vt:lpstr>II Encontro sobre Assuntos de  Aposentadoria e Saúde da SEDUFSM – 17/09/2024</vt:lpstr>
      <vt:lpstr>Apresentação do PowerPoint</vt:lpstr>
      <vt:lpstr>Apresentação do PowerPoint</vt:lpstr>
      <vt:lpstr>Apresentação do PowerPoint</vt:lpstr>
      <vt:lpstr>Qual o gasto com a remuneração dos docentes, por classe e nível no ano de 2023 </vt:lpstr>
      <vt:lpstr>Apresentação do PowerPoint</vt:lpstr>
      <vt:lpstr>Apresentação do PowerPoint</vt:lpstr>
      <vt:lpstr>Apresentação do PowerPoint</vt:lpstr>
      <vt:lpstr>Um Plano de Carreira estabelece as “Regras do Jogo”</vt:lpstr>
      <vt:lpstr>As “Regras do jogo”, definiram uma estrutura de carreira.  PUCRCE de Abril de 1987</vt:lpstr>
      <vt:lpstr>Apresentação do PowerPoint</vt:lpstr>
      <vt:lpstr>Apresentação do PowerPoint</vt:lpstr>
      <vt:lpstr>Apresentação do PowerPoint</vt:lpstr>
      <vt:lpstr>Fim da Dedicação Exclusiva com o PCCMF, 2012, art 21</vt:lpstr>
      <vt:lpstr>Além de permitir vender serviços um dia por semana, art. 21 do PCCMF, houve achatamento das remunerações</vt:lpstr>
      <vt:lpstr>Apresentação do PowerPoint</vt:lpstr>
      <vt:lpstr>Apresentação do PowerPoint</vt:lpstr>
      <vt:lpstr> Achatamento na remuneração dos 55% que deveriam ser pagos pelo regime de trabalho de Dedicação Exclusiva. </vt:lpstr>
      <vt:lpstr>Apresentação do PowerPoint</vt:lpstr>
      <vt:lpstr>A relação deveria ser igual a 3,1 para ter 55% de Dedicação Exclusiva</vt:lpstr>
      <vt:lpstr>Apresentação do PowerPoint</vt:lpstr>
      <vt:lpstr>Para que percentuais foi reduzida a Dedicação Exclusiva? </vt:lpstr>
      <vt:lpstr>Apresentação do PowerPoint</vt:lpstr>
      <vt:lpstr>“Somos feitos de carne, mas temos de viver como se fôssemos de ferro.”  Sigmund Freud, fundador da psicanálise (1856-1939)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 Encontro sobre Assuntos de  Aposentadoria e Saúde da SEDUFSM – 17/09/2024</dc:title>
  <dc:creator>Ricardo Rondinel</dc:creator>
  <cp:lastModifiedBy>Usuario</cp:lastModifiedBy>
  <cp:revision>3</cp:revision>
  <dcterms:created xsi:type="dcterms:W3CDTF">2024-09-15T21:19:10Z</dcterms:created>
  <dcterms:modified xsi:type="dcterms:W3CDTF">2024-09-18T11:41:26Z</dcterms:modified>
</cp:coreProperties>
</file>